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58"/>
  </p:notesMasterIdLst>
  <p:handoutMasterIdLst>
    <p:handoutMasterId r:id="rId59"/>
  </p:handoutMasterIdLst>
  <p:sldIdLst>
    <p:sldId id="264" r:id="rId2"/>
    <p:sldId id="265" r:id="rId3"/>
    <p:sldId id="313" r:id="rId4"/>
    <p:sldId id="266" r:id="rId5"/>
    <p:sldId id="277" r:id="rId6"/>
    <p:sldId id="316" r:id="rId7"/>
    <p:sldId id="317" r:id="rId8"/>
    <p:sldId id="319" r:id="rId9"/>
    <p:sldId id="318" r:id="rId10"/>
    <p:sldId id="320" r:id="rId11"/>
    <p:sldId id="321" r:id="rId12"/>
    <p:sldId id="322" r:id="rId13"/>
    <p:sldId id="323" r:id="rId14"/>
    <p:sldId id="324" r:id="rId15"/>
    <p:sldId id="325" r:id="rId16"/>
    <p:sldId id="326" r:id="rId17"/>
    <p:sldId id="327" r:id="rId18"/>
    <p:sldId id="315" r:id="rId19"/>
    <p:sldId id="329" r:id="rId20"/>
    <p:sldId id="330" r:id="rId21"/>
    <p:sldId id="331" r:id="rId22"/>
    <p:sldId id="332" r:id="rId23"/>
    <p:sldId id="333" r:id="rId24"/>
    <p:sldId id="334" r:id="rId25"/>
    <p:sldId id="335" r:id="rId26"/>
    <p:sldId id="336" r:id="rId27"/>
    <p:sldId id="328" r:id="rId28"/>
    <p:sldId id="338" r:id="rId29"/>
    <p:sldId id="340" r:id="rId30"/>
    <p:sldId id="339" r:id="rId31"/>
    <p:sldId id="341" r:id="rId32"/>
    <p:sldId id="342" r:id="rId33"/>
    <p:sldId id="307" r:id="rId34"/>
    <p:sldId id="309" r:id="rId35"/>
    <p:sldId id="314" r:id="rId36"/>
    <p:sldId id="343" r:id="rId37"/>
    <p:sldId id="337" r:id="rId38"/>
    <p:sldId id="345" r:id="rId39"/>
    <p:sldId id="347" r:id="rId40"/>
    <p:sldId id="344" r:id="rId41"/>
    <p:sldId id="349" r:id="rId42"/>
    <p:sldId id="350" r:id="rId43"/>
    <p:sldId id="351" r:id="rId44"/>
    <p:sldId id="348" r:id="rId45"/>
    <p:sldId id="353" r:id="rId46"/>
    <p:sldId id="354" r:id="rId47"/>
    <p:sldId id="355" r:id="rId48"/>
    <p:sldId id="356" r:id="rId49"/>
    <p:sldId id="352" r:id="rId50"/>
    <p:sldId id="306" r:id="rId51"/>
    <p:sldId id="357" r:id="rId52"/>
    <p:sldId id="359" r:id="rId53"/>
    <p:sldId id="360" r:id="rId54"/>
    <p:sldId id="310" r:id="rId55"/>
    <p:sldId id="311" r:id="rId56"/>
    <p:sldId id="312" r:id="rId5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78"/>
    <a:srgbClr val="006298"/>
    <a:srgbClr val="000000"/>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4" autoAdjust="0"/>
    <p:restoredTop sz="86431"/>
  </p:normalViewPr>
  <p:slideViewPr>
    <p:cSldViewPr snapToGrid="0" snapToObjects="1">
      <p:cViewPr varScale="1">
        <p:scale>
          <a:sx n="110" d="100"/>
          <a:sy n="110" d="100"/>
        </p:scale>
        <p:origin x="348"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7/30/2021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7/30/2021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br>
              <a:rPr lang="en-US" dirty="0"/>
            </a:br>
            <a:r>
              <a:rPr lang="en-US" dirty="0"/>
              <a:t>Briefly review with students the major concepts you will be covering during this class. There is one objective for every major A-head section of the chapter.</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a:p>
        </p:txBody>
      </p:sp>
    </p:spTree>
    <p:extLst>
      <p:ext uri="{BB962C8B-B14F-4D97-AF65-F5344CB8AC3E}">
        <p14:creationId xmlns:p14="http://schemas.microsoft.com/office/powerpoint/2010/main" val="973036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 </a:t>
            </a:r>
            <a:br>
              <a:rPr lang="en-US" dirty="0"/>
            </a:br>
            <a:r>
              <a:rPr lang="en-US" dirty="0"/>
              <a:t>Reiterate the learning objectives for the lesson. Students should use this information to guide their studies and reinforcement of new concepts.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56</a:t>
            </a:fld>
            <a:endParaRPr lang="en-US"/>
          </a:p>
        </p:txBody>
      </p:sp>
    </p:spTree>
    <p:extLst>
      <p:ext uri="{BB962C8B-B14F-4D97-AF65-F5344CB8AC3E}">
        <p14:creationId xmlns:p14="http://schemas.microsoft.com/office/powerpoint/2010/main" val="3654232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br>
              <a:rPr lang="en-US" dirty="0"/>
            </a:br>
            <a:r>
              <a:rPr lang="en-US" dirty="0"/>
              <a:t>Briefly review with students the major concepts you will be covering during this class. The first two objectives listed on this slide are combined into one A-head. Otherwise, there is one objective for every major A-head section of the chapter.</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a:t>
            </a:fld>
            <a:endParaRPr lang="en-US"/>
          </a:p>
        </p:txBody>
      </p:sp>
    </p:spTree>
    <p:extLst>
      <p:ext uri="{BB962C8B-B14F-4D97-AF65-F5344CB8AC3E}">
        <p14:creationId xmlns:p14="http://schemas.microsoft.com/office/powerpoint/2010/main" val="218051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33</a:t>
            </a:fld>
            <a:endParaRPr lang="en-US"/>
          </a:p>
        </p:txBody>
      </p:sp>
    </p:spTree>
    <p:extLst>
      <p:ext uri="{BB962C8B-B14F-4D97-AF65-F5344CB8AC3E}">
        <p14:creationId xmlns:p14="http://schemas.microsoft.com/office/powerpoint/2010/main" val="3170767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34</a:t>
            </a:fld>
            <a:endParaRPr lang="en-US"/>
          </a:p>
        </p:txBody>
      </p:sp>
    </p:spTree>
    <p:extLst>
      <p:ext uri="{BB962C8B-B14F-4D97-AF65-F5344CB8AC3E}">
        <p14:creationId xmlns:p14="http://schemas.microsoft.com/office/powerpoint/2010/main" val="1922731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35</a:t>
            </a:fld>
            <a:endParaRPr lang="en-US"/>
          </a:p>
        </p:txBody>
      </p:sp>
    </p:spTree>
    <p:extLst>
      <p:ext uri="{BB962C8B-B14F-4D97-AF65-F5344CB8AC3E}">
        <p14:creationId xmlns:p14="http://schemas.microsoft.com/office/powerpoint/2010/main" val="4016412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45</a:t>
            </a:fld>
            <a:endParaRPr lang="en-US"/>
          </a:p>
        </p:txBody>
      </p:sp>
    </p:spTree>
    <p:extLst>
      <p:ext uri="{BB962C8B-B14F-4D97-AF65-F5344CB8AC3E}">
        <p14:creationId xmlns:p14="http://schemas.microsoft.com/office/powerpoint/2010/main" val="3736115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Think, Pair, Share activity to encourage students to solve problems collaboratively and to apply the real-world skill of evaluating, modifying, and debugging code created by another programmer.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50</a:t>
            </a:fld>
            <a:endParaRPr lang="en-US"/>
          </a:p>
        </p:txBody>
      </p:sp>
    </p:spTree>
    <p:extLst>
      <p:ext uri="{BB962C8B-B14F-4D97-AF65-F5344CB8AC3E}">
        <p14:creationId xmlns:p14="http://schemas.microsoft.com/office/powerpoint/2010/main" val="313262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Use the Discussion activity to encourage group conversation about a related topic of interest.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54</a:t>
            </a:fld>
            <a:endParaRPr lang="en-US"/>
          </a:p>
        </p:txBody>
      </p:sp>
    </p:spTree>
    <p:extLst>
      <p:ext uri="{BB962C8B-B14F-4D97-AF65-F5344CB8AC3E}">
        <p14:creationId xmlns:p14="http://schemas.microsoft.com/office/powerpoint/2010/main" val="2370509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indent="0">
              <a:buFontTx/>
              <a:buNone/>
            </a:pPr>
            <a:r>
              <a:rPr lang="en-US" dirty="0"/>
              <a:t>Use the Self-Assessment question to encourage students to evaluate their progress or goals in the course, as well as determine how they might apply their learning or grow as an individual.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55</a:t>
            </a:fld>
            <a:endParaRPr lang="en-US"/>
          </a:p>
        </p:txBody>
      </p:sp>
    </p:spTree>
    <p:extLst>
      <p:ext uri="{BB962C8B-B14F-4D97-AF65-F5344CB8AC3E}">
        <p14:creationId xmlns:p14="http://schemas.microsoft.com/office/powerpoint/2010/main" val="15520282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0000"/>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000000"/>
              </a:buClr>
              <a:buSzTx/>
              <a:buFont typeface="Arial" charset="0"/>
              <a:buChar char="•"/>
              <a:tabLst/>
              <a:defRPr sz="2000" baseline="0">
                <a:solidFill>
                  <a:srgbClr val="000000"/>
                </a:solidFill>
              </a:defRPr>
            </a:lvl2pPr>
            <a:lvl3pPr marL="1143000" indent="-228600">
              <a:buClr>
                <a:srgbClr val="000000"/>
              </a:buClr>
              <a:buFont typeface="Arial" charset="0"/>
              <a:buChar char="•"/>
              <a:defRPr sz="2000">
                <a:solidFill>
                  <a:srgbClr val="000000"/>
                </a:solidFill>
              </a:defRPr>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1"/>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1"/>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2"/>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0000"/>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a:t>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a:t>Click icon to add table</a:t>
            </a:r>
          </a:p>
        </p:txBody>
      </p:sp>
      <p:sp>
        <p:nvSpPr>
          <p:cNvPr id="6"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Carey/</a:t>
            </a:r>
            <a:r>
              <a:rPr lang="en-US" dirty="0" err="1"/>
              <a:t>Vodnik</a:t>
            </a:r>
            <a:r>
              <a:rPr lang="en-US" dirty="0"/>
              <a:t>, ]</a:t>
            </a:r>
            <a:r>
              <a:rPr lang="en-US" dirty="0" err="1"/>
              <a:t>avaScript</a:t>
            </a:r>
            <a:r>
              <a:rPr lang="en-US" dirty="0"/>
              <a:t> for Web Warriors, 7th Edition. © 2022 Cengage. All Rights Reserved. May not be scanned, copied or duplicated, or posted to a publicly accessible website, in whole or in part.</a:t>
            </a:r>
          </a:p>
        </p:txBody>
      </p:sp>
      <p:pic>
        <p:nvPicPr>
          <p:cNvPr id="3" name="Picture 2">
            <a:extLst>
              <a:ext uri="{FF2B5EF4-FFF2-40B4-BE49-F238E27FC236}">
                <a16:creationId xmlns:a16="http://schemas.microsoft.com/office/drawing/2014/main" id="{6E9320B4-EB62-44F8-BBAD-72E088A592E0}"/>
              </a:ext>
            </a:extLst>
          </p:cNvPr>
          <p:cNvPicPr>
            <a:picLocks noChangeAspect="1"/>
          </p:cNvPicPr>
          <p:nvPr userDrawn="1"/>
        </p:nvPicPr>
        <p:blipFill>
          <a:blip r:embed="rId4"/>
          <a:stretch>
            <a:fillRect/>
          </a:stretch>
        </p:blipFill>
        <p:spPr>
          <a:xfrm>
            <a:off x="325054" y="136525"/>
            <a:ext cx="3346994" cy="4316342"/>
          </a:xfrm>
          <a:prstGeom prst="rect">
            <a:avLst/>
          </a:prstGeom>
        </p:spPr>
      </p:pic>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0"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a:t>
            </a:r>
            <a:r>
              <a:rPr kumimoji="0" lang="en-US" sz="1400" b="0" i="0" u="none" strike="noStrike" kern="1200" cap="none" spc="0" normalizeH="0" baseline="0" noProof="0" dirty="0" err="1">
                <a:ln>
                  <a:noFill/>
                </a:ln>
                <a:solidFill>
                  <a:srgbClr val="004A78"/>
                </a:solidFill>
                <a:effectLst/>
                <a:uLnTx/>
                <a:uFillTx/>
                <a:latin typeface="arial" charset="0"/>
                <a:ea typeface="+mn-ea"/>
                <a:cs typeface="+mn-cs"/>
              </a:rPr>
              <a:t>Vodnik</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Carey/</a:t>
            </a:r>
            <a:r>
              <a:rPr lang="en-US" dirty="0" err="1"/>
              <a:t>Vodnik</a:t>
            </a:r>
            <a:r>
              <a:rPr lang="en-US" dirty="0"/>
              <a:t>, </a:t>
            </a:r>
            <a:r>
              <a:rPr lang="en-US" i="1" dirty="0"/>
              <a:t>JavaScript for Web Warriors</a:t>
            </a:r>
            <a:r>
              <a:rPr lang="en-US" dirty="0"/>
              <a:t>, 7th Edition. © 2022 Cengage.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18" r:id="rId5"/>
    <p:sldLayoutId id="2147483715" r:id="rId6"/>
    <p:sldLayoutId id="2147483716" r:id="rId7"/>
    <p:sldLayoutId id="2147483719" r:id="rId8"/>
    <p:sldLayoutId id="2147483720" r:id="rId9"/>
    <p:sldLayoutId id="2147483723" r:id="rId10"/>
    <p:sldLayoutId id="2147483724" r:id="rId11"/>
    <p:sldLayoutId id="2147483713" r:id="rId12"/>
    <p:sldLayoutId id="2147483717" r:id="rId13"/>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03746" y="2756895"/>
            <a:ext cx="6402684" cy="672105"/>
          </a:xfrm>
        </p:spPr>
        <p:txBody>
          <a:bodyPr/>
          <a:lstStyle/>
          <a:p>
            <a:r>
              <a:rPr lang="en-US" dirty="0"/>
              <a:t>JavaScript for Web Warriors, 7e</a:t>
            </a:r>
            <a:br>
              <a:rPr lang="en-US" dirty="0"/>
            </a:br>
            <a:br>
              <a:rPr lang="en-US" dirty="0"/>
            </a:br>
            <a:r>
              <a:rPr lang="en-US" dirty="0"/>
              <a:t>Chapter 5: Creating a Web App Using the Document Object Model</a:t>
            </a:r>
          </a:p>
        </p:txBody>
      </p:sp>
      <p:sp>
        <p:nvSpPr>
          <p:cNvPr id="8" name="Footer Placeholder 7"/>
          <p:cNvSpPr>
            <a:spLocks noGrp="1"/>
          </p:cNvSpPr>
          <p:nvPr>
            <p:ph type="ftr" sz="quarter" idx="3"/>
          </p:nvPr>
        </p:nvSpPr>
        <p:spPr/>
        <p:txBody>
          <a:bodyPr/>
          <a:lstStyle/>
          <a:p>
            <a:r>
              <a:rPr lang="en-US" dirty="0"/>
              <a:t>Carey/Vodnik</a:t>
            </a:r>
            <a:r>
              <a:rPr lang="en-US" i="1" dirty="0"/>
              <a:t>, JavaScript for Web Warriors,</a:t>
            </a:r>
            <a:r>
              <a:rPr lang="en-US" dirty="0"/>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607059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91A6-E726-264D-BDBB-060903E04A6F}"/>
              </a:ext>
            </a:extLst>
          </p:cNvPr>
          <p:cNvSpPr>
            <a:spLocks noGrp="1"/>
          </p:cNvSpPr>
          <p:nvPr>
            <p:ph type="title"/>
          </p:nvPr>
        </p:nvSpPr>
        <p:spPr/>
        <p:txBody>
          <a:bodyPr/>
          <a:lstStyle/>
          <a:p>
            <a:r>
              <a:rPr lang="en-US" dirty="0"/>
              <a:t>Introducing Nodes (3 of 17)</a:t>
            </a:r>
          </a:p>
        </p:txBody>
      </p:sp>
      <p:graphicFrame>
        <p:nvGraphicFramePr>
          <p:cNvPr id="4" name="Table Placeholder 3">
            <a:extLst>
              <a:ext uri="{FF2B5EF4-FFF2-40B4-BE49-F238E27FC236}">
                <a16:creationId xmlns:a16="http://schemas.microsoft.com/office/drawing/2014/main" id="{221BB3EA-CB11-224B-9E3E-31A85377A374}"/>
              </a:ext>
            </a:extLst>
          </p:cNvPr>
          <p:cNvGraphicFramePr>
            <a:graphicFrameLocks noGrp="1"/>
          </p:cNvGraphicFramePr>
          <p:nvPr>
            <p:ph type="tbl" sz="quarter" idx="10"/>
            <p:extLst>
              <p:ext uri="{D42A27DB-BD31-4B8C-83A1-F6EECF244321}">
                <p14:modId xmlns:p14="http://schemas.microsoft.com/office/powerpoint/2010/main" val="310690021"/>
              </p:ext>
            </p:extLst>
          </p:nvPr>
        </p:nvGraphicFramePr>
        <p:xfrm>
          <a:off x="838200" y="2019300"/>
          <a:ext cx="10515600" cy="2966720"/>
        </p:xfrm>
        <a:graphic>
          <a:graphicData uri="http://schemas.openxmlformats.org/drawingml/2006/table">
            <a:tbl>
              <a:tblPr firstRow="1" bandRow="1">
                <a:tableStyleId>{5C22544A-7EE6-4342-B048-85BDC9FD1C3A}</a:tableStyleId>
              </a:tblPr>
              <a:tblGrid>
                <a:gridCol w="3443868">
                  <a:extLst>
                    <a:ext uri="{9D8B030D-6E8A-4147-A177-3AD203B41FA5}">
                      <a16:colId xmlns:a16="http://schemas.microsoft.com/office/drawing/2014/main" val="2313883171"/>
                    </a:ext>
                  </a:extLst>
                </a:gridCol>
                <a:gridCol w="7071732">
                  <a:extLst>
                    <a:ext uri="{9D8B030D-6E8A-4147-A177-3AD203B41FA5}">
                      <a16:colId xmlns:a16="http://schemas.microsoft.com/office/drawing/2014/main" val="4258431369"/>
                    </a:ext>
                  </a:extLst>
                </a:gridCol>
              </a:tblGrid>
              <a:tr h="370840">
                <a:tc>
                  <a:txBody>
                    <a:bodyPr/>
                    <a:lstStyle/>
                    <a:p>
                      <a:r>
                        <a:rPr lang="en-US" dirty="0"/>
                        <a:t>Expression</a:t>
                      </a:r>
                    </a:p>
                  </a:txBody>
                  <a:tcPr/>
                </a:tc>
                <a:tc>
                  <a:txBody>
                    <a:bodyPr/>
                    <a:lstStyle/>
                    <a:p>
                      <a:r>
                        <a:rPr lang="en-US" dirty="0"/>
                        <a:t>Description</a:t>
                      </a:r>
                    </a:p>
                  </a:txBody>
                  <a:tcPr/>
                </a:tc>
                <a:extLst>
                  <a:ext uri="{0D108BD9-81ED-4DB2-BD59-A6C34878D82A}">
                    <a16:rowId xmlns:a16="http://schemas.microsoft.com/office/drawing/2014/main" val="2454177850"/>
                  </a:ext>
                </a:extLst>
              </a:tr>
              <a:tr h="370840">
                <a:tc>
                  <a:txBody>
                    <a:bodyPr/>
                    <a:lstStyle/>
                    <a:p>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.firstChild</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first child of </a:t>
                      </a:r>
                      <a:r>
                        <a:rPr lang="en-US" i="1" dirty="0">
                          <a:latin typeface="Courier New" panose="02070309020205020404" pitchFamily="49" charset="0"/>
                          <a:cs typeface="Courier New" panose="02070309020205020404" pitchFamily="49" charset="0"/>
                        </a:rPr>
                        <a:t>node</a:t>
                      </a:r>
                    </a:p>
                  </a:txBody>
                  <a:tcPr/>
                </a:tc>
                <a:extLst>
                  <a:ext uri="{0D108BD9-81ED-4DB2-BD59-A6C34878D82A}">
                    <a16:rowId xmlns:a16="http://schemas.microsoft.com/office/drawing/2014/main" val="3803797194"/>
                  </a:ext>
                </a:extLst>
              </a:tr>
              <a:tr h="370840">
                <a:tc>
                  <a:txBody>
                    <a:bodyPr/>
                    <a:lstStyle/>
                    <a:p>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.lastChild</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last child of </a:t>
                      </a:r>
                      <a:r>
                        <a:rPr lang="en-US" i="1" dirty="0">
                          <a:latin typeface="Courier New" panose="02070309020205020404" pitchFamily="49" charset="0"/>
                          <a:cs typeface="Courier New" panose="02070309020205020404" pitchFamily="49" charset="0"/>
                        </a:rPr>
                        <a:t>node</a:t>
                      </a:r>
                    </a:p>
                  </a:txBody>
                  <a:tcPr/>
                </a:tc>
                <a:extLst>
                  <a:ext uri="{0D108BD9-81ED-4DB2-BD59-A6C34878D82A}">
                    <a16:rowId xmlns:a16="http://schemas.microsoft.com/office/drawing/2014/main" val="1874184215"/>
                  </a:ext>
                </a:extLst>
              </a:tr>
              <a:tr h="370840">
                <a:tc>
                  <a:txBody>
                    <a:bodyPr/>
                    <a:lstStyle/>
                    <a:p>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.childNodes</a:t>
                      </a:r>
                      <a:endParaRPr lang="en-US" dirty="0">
                        <a:latin typeface="Courier New" panose="02070309020205020404" pitchFamily="49" charset="0"/>
                        <a:cs typeface="Courier New" panose="02070309020205020404" pitchFamily="49" charset="0"/>
                      </a:endParaRPr>
                    </a:p>
                  </a:txBody>
                  <a:tcPr/>
                </a:tc>
                <a:tc>
                  <a:txBody>
                    <a:bodyPr/>
                    <a:lstStyle/>
                    <a:p>
                      <a:r>
                        <a:rPr lang="en-US" dirty="0"/>
                        <a:t>A node list of all nodes which are direct children of </a:t>
                      </a:r>
                      <a:r>
                        <a:rPr lang="en-US" i="1" dirty="0">
                          <a:latin typeface="Courier New" panose="02070309020205020404" pitchFamily="49" charset="0"/>
                          <a:cs typeface="Courier New" panose="02070309020205020404" pitchFamily="49" charset="0"/>
                        </a:rPr>
                        <a:t>node</a:t>
                      </a:r>
                    </a:p>
                  </a:txBody>
                  <a:tcPr/>
                </a:tc>
                <a:extLst>
                  <a:ext uri="{0D108BD9-81ED-4DB2-BD59-A6C34878D82A}">
                    <a16:rowId xmlns:a16="http://schemas.microsoft.com/office/drawing/2014/main" val="3408395795"/>
                  </a:ext>
                </a:extLst>
              </a:tr>
              <a:tr h="370840">
                <a:tc>
                  <a:txBody>
                    <a:bodyPr/>
                    <a:lstStyle/>
                    <a:p>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.previousSibling</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sibling listed before </a:t>
                      </a:r>
                      <a:r>
                        <a:rPr lang="en-US" i="1" dirty="0">
                          <a:latin typeface="Courier New" panose="02070309020205020404" pitchFamily="49" charset="0"/>
                          <a:cs typeface="Courier New" panose="02070309020205020404" pitchFamily="49" charset="0"/>
                        </a:rPr>
                        <a:t>node</a:t>
                      </a:r>
                      <a:r>
                        <a:rPr lang="en-US" dirty="0"/>
                        <a:t> on the same level in the node tree</a:t>
                      </a:r>
                    </a:p>
                  </a:txBody>
                  <a:tcPr/>
                </a:tc>
                <a:extLst>
                  <a:ext uri="{0D108BD9-81ED-4DB2-BD59-A6C34878D82A}">
                    <a16:rowId xmlns:a16="http://schemas.microsoft.com/office/drawing/2014/main" val="205210751"/>
                  </a:ext>
                </a:extLst>
              </a:tr>
              <a:tr h="370840">
                <a:tc>
                  <a:txBody>
                    <a:bodyPr/>
                    <a:lstStyle/>
                    <a:p>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.nextSibling</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sibling listed after </a:t>
                      </a:r>
                      <a:r>
                        <a:rPr lang="en-US" i="1" dirty="0">
                          <a:latin typeface="Courier New" panose="02070309020205020404" pitchFamily="49" charset="0"/>
                          <a:cs typeface="Courier New" panose="02070309020205020404" pitchFamily="49" charset="0"/>
                        </a:rPr>
                        <a:t>node</a:t>
                      </a:r>
                      <a:r>
                        <a:rPr lang="en-US" dirty="0"/>
                        <a:t> on the same level in the node tree</a:t>
                      </a:r>
                    </a:p>
                  </a:txBody>
                  <a:tcPr/>
                </a:tc>
                <a:extLst>
                  <a:ext uri="{0D108BD9-81ED-4DB2-BD59-A6C34878D82A}">
                    <a16:rowId xmlns:a16="http://schemas.microsoft.com/office/drawing/2014/main" val="2822259015"/>
                  </a:ext>
                </a:extLst>
              </a:tr>
              <a:tr h="370840">
                <a:tc>
                  <a:txBody>
                    <a:bodyPr/>
                    <a:lstStyle/>
                    <a:p>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.ownerDocument</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root node of the document</a:t>
                      </a:r>
                    </a:p>
                  </a:txBody>
                  <a:tcPr/>
                </a:tc>
                <a:extLst>
                  <a:ext uri="{0D108BD9-81ED-4DB2-BD59-A6C34878D82A}">
                    <a16:rowId xmlns:a16="http://schemas.microsoft.com/office/drawing/2014/main" val="444398771"/>
                  </a:ext>
                </a:extLst>
              </a:tr>
              <a:tr h="370840">
                <a:tc>
                  <a:txBody>
                    <a:bodyPr/>
                    <a:lstStyle/>
                    <a:p>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.parentNode</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parent of </a:t>
                      </a:r>
                      <a:r>
                        <a:rPr lang="en-US" i="1" dirty="0">
                          <a:latin typeface="Courier New" panose="02070309020205020404" pitchFamily="49" charset="0"/>
                          <a:cs typeface="Courier New" panose="02070309020205020404" pitchFamily="49" charset="0"/>
                        </a:rPr>
                        <a:t>node</a:t>
                      </a:r>
                    </a:p>
                  </a:txBody>
                  <a:tcPr/>
                </a:tc>
                <a:extLst>
                  <a:ext uri="{0D108BD9-81ED-4DB2-BD59-A6C34878D82A}">
                    <a16:rowId xmlns:a16="http://schemas.microsoft.com/office/drawing/2014/main" val="3566769128"/>
                  </a:ext>
                </a:extLst>
              </a:tr>
            </a:tbl>
          </a:graphicData>
        </a:graphic>
      </p:graphicFrame>
    </p:spTree>
    <p:extLst>
      <p:ext uri="{BB962C8B-B14F-4D97-AF65-F5344CB8AC3E}">
        <p14:creationId xmlns:p14="http://schemas.microsoft.com/office/powerpoint/2010/main" val="3131251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5EC36-ED07-9E42-AB32-4FBF5D20CADC}"/>
              </a:ext>
            </a:extLst>
          </p:cNvPr>
          <p:cNvSpPr>
            <a:spLocks noGrp="1"/>
          </p:cNvSpPr>
          <p:nvPr>
            <p:ph type="title"/>
          </p:nvPr>
        </p:nvSpPr>
        <p:spPr/>
        <p:txBody>
          <a:bodyPr/>
          <a:lstStyle/>
          <a:p>
            <a:r>
              <a:rPr lang="en-US" dirty="0"/>
              <a:t>Introducing Nodes (4 of 17)</a:t>
            </a:r>
          </a:p>
        </p:txBody>
      </p:sp>
      <p:sp>
        <p:nvSpPr>
          <p:cNvPr id="3" name="Text Placeholder 2">
            <a:extLst>
              <a:ext uri="{FF2B5EF4-FFF2-40B4-BE49-F238E27FC236}">
                <a16:creationId xmlns:a16="http://schemas.microsoft.com/office/drawing/2014/main" id="{E1784D1A-ABF7-DC41-B168-F9D574D680F0}"/>
              </a:ext>
            </a:extLst>
          </p:cNvPr>
          <p:cNvSpPr>
            <a:spLocks noGrp="1"/>
          </p:cNvSpPr>
          <p:nvPr>
            <p:ph type="body" sz="quarter" idx="17"/>
          </p:nvPr>
        </p:nvSpPr>
        <p:spPr/>
        <p:txBody>
          <a:bodyPr/>
          <a:lstStyle/>
          <a:p>
            <a:r>
              <a:rPr lang="en-US" dirty="0"/>
              <a:t>Nodes and the Document Object Model (continued)</a:t>
            </a:r>
          </a:p>
          <a:p>
            <a:pPr lvl="1"/>
            <a:r>
              <a:rPr lang="en-US" dirty="0"/>
              <a:t>Sample node references:</a:t>
            </a:r>
            <a:br>
              <a:rPr lang="en-US" dirty="0"/>
            </a:br>
            <a:r>
              <a:rPr lang="en-US" dirty="0"/>
              <a:t>Parent:		</a:t>
            </a:r>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.parentNode</a:t>
            </a:r>
            <a:br>
              <a:rPr lang="en-US" dirty="0"/>
            </a:br>
            <a:r>
              <a:rPr lang="en-US" dirty="0"/>
              <a:t>Grandparent:	</a:t>
            </a:r>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.parentNode.parentNode</a:t>
            </a:r>
            <a:br>
              <a:rPr lang="en-US" dirty="0"/>
            </a:br>
            <a:r>
              <a:rPr lang="en-US" dirty="0"/>
              <a:t>Aunt/uncle:	</a:t>
            </a:r>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.parentNode.previousSibling</a:t>
            </a:r>
            <a:r>
              <a:rPr lang="en-US" dirty="0">
                <a:latin typeface="Courier New" panose="02070309020205020404" pitchFamily="49" charset="0"/>
                <a:cs typeface="Courier New" panose="02070309020205020404" pitchFamily="49" charset="0"/>
              </a:rPr>
              <a:t> </a:t>
            </a:r>
            <a:br>
              <a:rPr lang="en-US" dirty="0"/>
            </a:br>
            <a:r>
              <a:rPr lang="en-US" dirty="0"/>
              <a:t>			</a:t>
            </a:r>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.parentNode.nextSibling</a:t>
            </a:r>
            <a:br>
              <a:rPr lang="en-US" dirty="0"/>
            </a:br>
            <a:endParaRPr lang="en-US" dirty="0"/>
          </a:p>
          <a:p>
            <a:pPr lvl="1"/>
            <a:r>
              <a:rPr lang="en-US" dirty="0"/>
              <a:t>Sample reference to the first node in a </a:t>
            </a:r>
            <a:r>
              <a:rPr lang="en-US" b="1" dirty="0">
                <a:solidFill>
                  <a:srgbClr val="004A78"/>
                </a:solidFill>
              </a:rPr>
              <a:t>node list</a:t>
            </a:r>
            <a:r>
              <a:rPr lang="en-US" dirty="0"/>
              <a:t>:</a:t>
            </a:r>
            <a:br>
              <a:rPr lang="en-US" dirty="0"/>
            </a:br>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.childNodes</a:t>
            </a:r>
            <a:r>
              <a:rPr lang="en-US" dirty="0">
                <a:latin typeface="Courier New" panose="02070309020205020404" pitchFamily="49" charset="0"/>
                <a:cs typeface="Courier New" panose="02070309020205020404" pitchFamily="49" charset="0"/>
              </a:rPr>
              <a:t>[0]</a:t>
            </a:r>
            <a:br>
              <a:rPr lang="en-US" dirty="0"/>
            </a:br>
            <a:endParaRPr lang="en-US" dirty="0"/>
          </a:p>
          <a:p>
            <a:pPr lvl="1"/>
            <a:r>
              <a:rPr lang="en-US" dirty="0"/>
              <a:t>JavaScript also provides properties for working directly with element nodes</a:t>
            </a:r>
          </a:p>
          <a:p>
            <a:pPr lvl="2"/>
            <a:r>
              <a:rPr lang="en-US" dirty="0"/>
              <a:t>Note that the </a:t>
            </a:r>
            <a:r>
              <a:rPr lang="en-US" dirty="0">
                <a:latin typeface="Courier New" panose="02070309020205020404" pitchFamily="49" charset="0"/>
                <a:cs typeface="Courier New" panose="02070309020205020404" pitchFamily="49" charset="0"/>
              </a:rPr>
              <a:t>children</a:t>
            </a:r>
            <a:r>
              <a:rPr lang="en-US" dirty="0"/>
              <a:t> property references only element nodes, whereas the </a:t>
            </a:r>
            <a:r>
              <a:rPr lang="en-US" dirty="0" err="1">
                <a:latin typeface="Courier New" panose="02070309020205020404" pitchFamily="49" charset="0"/>
                <a:cs typeface="Courier New" panose="02070309020205020404" pitchFamily="49" charset="0"/>
              </a:rPr>
              <a:t>childNodes</a:t>
            </a:r>
            <a:r>
              <a:rPr lang="en-US" dirty="0"/>
              <a:t> property references all types of nodes</a:t>
            </a:r>
          </a:p>
        </p:txBody>
      </p:sp>
    </p:spTree>
    <p:extLst>
      <p:ext uri="{BB962C8B-B14F-4D97-AF65-F5344CB8AC3E}">
        <p14:creationId xmlns:p14="http://schemas.microsoft.com/office/powerpoint/2010/main" val="3904223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91A6-E726-264D-BDBB-060903E04A6F}"/>
              </a:ext>
            </a:extLst>
          </p:cNvPr>
          <p:cNvSpPr>
            <a:spLocks noGrp="1"/>
          </p:cNvSpPr>
          <p:nvPr>
            <p:ph type="title"/>
          </p:nvPr>
        </p:nvSpPr>
        <p:spPr/>
        <p:txBody>
          <a:bodyPr/>
          <a:lstStyle/>
          <a:p>
            <a:r>
              <a:rPr lang="en-US" dirty="0"/>
              <a:t>Introducing Nodes (5 of 17)</a:t>
            </a:r>
          </a:p>
        </p:txBody>
      </p:sp>
      <p:graphicFrame>
        <p:nvGraphicFramePr>
          <p:cNvPr id="4" name="Table Placeholder 3">
            <a:extLst>
              <a:ext uri="{FF2B5EF4-FFF2-40B4-BE49-F238E27FC236}">
                <a16:creationId xmlns:a16="http://schemas.microsoft.com/office/drawing/2014/main" id="{221BB3EA-CB11-224B-9E3E-31A85377A374}"/>
              </a:ext>
            </a:extLst>
          </p:cNvPr>
          <p:cNvGraphicFramePr>
            <a:graphicFrameLocks noGrp="1"/>
          </p:cNvGraphicFramePr>
          <p:nvPr>
            <p:ph type="tbl" sz="quarter" idx="10"/>
            <p:extLst>
              <p:ext uri="{D42A27DB-BD31-4B8C-83A1-F6EECF244321}">
                <p14:modId xmlns:p14="http://schemas.microsoft.com/office/powerpoint/2010/main" val="1856779979"/>
              </p:ext>
            </p:extLst>
          </p:nvPr>
        </p:nvGraphicFramePr>
        <p:xfrm>
          <a:off x="838200" y="2019300"/>
          <a:ext cx="10515600" cy="2595880"/>
        </p:xfrm>
        <a:graphic>
          <a:graphicData uri="http://schemas.openxmlformats.org/drawingml/2006/table">
            <a:tbl>
              <a:tblPr firstRow="1" bandRow="1">
                <a:tableStyleId>{5C22544A-7EE6-4342-B048-85BDC9FD1C3A}</a:tableStyleId>
              </a:tblPr>
              <a:tblGrid>
                <a:gridCol w="4090639">
                  <a:extLst>
                    <a:ext uri="{9D8B030D-6E8A-4147-A177-3AD203B41FA5}">
                      <a16:colId xmlns:a16="http://schemas.microsoft.com/office/drawing/2014/main" val="2313883171"/>
                    </a:ext>
                  </a:extLst>
                </a:gridCol>
                <a:gridCol w="6424961">
                  <a:extLst>
                    <a:ext uri="{9D8B030D-6E8A-4147-A177-3AD203B41FA5}">
                      <a16:colId xmlns:a16="http://schemas.microsoft.com/office/drawing/2014/main" val="4258431369"/>
                    </a:ext>
                  </a:extLst>
                </a:gridCol>
              </a:tblGrid>
              <a:tr h="370840">
                <a:tc>
                  <a:txBody>
                    <a:bodyPr/>
                    <a:lstStyle/>
                    <a:p>
                      <a:r>
                        <a:rPr lang="en-US" dirty="0"/>
                        <a:t>Expression</a:t>
                      </a:r>
                    </a:p>
                  </a:txBody>
                  <a:tcPr/>
                </a:tc>
                <a:tc>
                  <a:txBody>
                    <a:bodyPr/>
                    <a:lstStyle/>
                    <a:p>
                      <a:r>
                        <a:rPr lang="en-US" dirty="0"/>
                        <a:t>Description</a:t>
                      </a:r>
                    </a:p>
                  </a:txBody>
                  <a:tcPr/>
                </a:tc>
                <a:extLst>
                  <a:ext uri="{0D108BD9-81ED-4DB2-BD59-A6C34878D82A}">
                    <a16:rowId xmlns:a16="http://schemas.microsoft.com/office/drawing/2014/main" val="2454177850"/>
                  </a:ext>
                </a:extLst>
              </a:tr>
              <a:tr h="370840">
                <a:tc>
                  <a:txBody>
                    <a:bodyPr/>
                    <a:lstStyle/>
                    <a:p>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.children</a:t>
                      </a:r>
                      <a:endParaRPr lang="en-US" dirty="0">
                        <a:latin typeface="Courier New" panose="02070309020205020404" pitchFamily="49" charset="0"/>
                        <a:cs typeface="Courier New" panose="02070309020205020404" pitchFamily="49" charset="0"/>
                      </a:endParaRPr>
                    </a:p>
                  </a:txBody>
                  <a:tcPr/>
                </a:tc>
                <a:tc>
                  <a:txBody>
                    <a:bodyPr/>
                    <a:lstStyle/>
                    <a:p>
                      <a:r>
                        <a:rPr lang="en-US" dirty="0"/>
                        <a:t>A node list of all elements which are direct children of </a:t>
                      </a:r>
                      <a:r>
                        <a:rPr lang="en-US" i="1" dirty="0">
                          <a:latin typeface="Courier New" panose="02070309020205020404" pitchFamily="49" charset="0"/>
                          <a:cs typeface="Courier New" panose="02070309020205020404" pitchFamily="49" charset="0"/>
                        </a:rPr>
                        <a:t>node</a:t>
                      </a:r>
                    </a:p>
                  </a:txBody>
                  <a:tcPr/>
                </a:tc>
                <a:extLst>
                  <a:ext uri="{0D108BD9-81ED-4DB2-BD59-A6C34878D82A}">
                    <a16:rowId xmlns:a16="http://schemas.microsoft.com/office/drawing/2014/main" val="3803797194"/>
                  </a:ext>
                </a:extLst>
              </a:tr>
              <a:tr h="370840">
                <a:tc>
                  <a:txBody>
                    <a:bodyPr/>
                    <a:lstStyle/>
                    <a:p>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.firstElementChild</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first element within </a:t>
                      </a:r>
                      <a:r>
                        <a:rPr lang="en-US" i="1" dirty="0">
                          <a:latin typeface="Courier New" panose="02070309020205020404" pitchFamily="49" charset="0"/>
                          <a:cs typeface="Courier New" panose="02070309020205020404" pitchFamily="49" charset="0"/>
                        </a:rPr>
                        <a:t>node</a:t>
                      </a:r>
                    </a:p>
                  </a:txBody>
                  <a:tcPr/>
                </a:tc>
                <a:extLst>
                  <a:ext uri="{0D108BD9-81ED-4DB2-BD59-A6C34878D82A}">
                    <a16:rowId xmlns:a16="http://schemas.microsoft.com/office/drawing/2014/main" val="1874184215"/>
                  </a:ext>
                </a:extLst>
              </a:tr>
              <a:tr h="370840">
                <a:tc>
                  <a:txBody>
                    <a:bodyPr/>
                    <a:lstStyle/>
                    <a:p>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.lastElementChild</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last element within </a:t>
                      </a:r>
                      <a:r>
                        <a:rPr lang="en-US" i="1" dirty="0">
                          <a:latin typeface="Courier New" panose="02070309020205020404" pitchFamily="49" charset="0"/>
                          <a:cs typeface="Courier New" panose="02070309020205020404" pitchFamily="49" charset="0"/>
                        </a:rPr>
                        <a:t>node</a:t>
                      </a:r>
                    </a:p>
                  </a:txBody>
                  <a:tcPr/>
                </a:tc>
                <a:extLst>
                  <a:ext uri="{0D108BD9-81ED-4DB2-BD59-A6C34878D82A}">
                    <a16:rowId xmlns:a16="http://schemas.microsoft.com/office/drawing/2014/main" val="3408395795"/>
                  </a:ext>
                </a:extLst>
              </a:tr>
              <a:tr h="370840">
                <a:tc>
                  <a:txBody>
                    <a:bodyPr/>
                    <a:lstStyle/>
                    <a:p>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.previousElementSibling</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sibling element immediately prior to </a:t>
                      </a:r>
                      <a:r>
                        <a:rPr lang="en-US" i="1" dirty="0">
                          <a:latin typeface="Courier New" panose="02070309020205020404" pitchFamily="49" charset="0"/>
                          <a:cs typeface="Courier New" panose="02070309020205020404" pitchFamily="49" charset="0"/>
                        </a:rPr>
                        <a:t>node</a:t>
                      </a:r>
                      <a:r>
                        <a:rPr lang="en-US" dirty="0"/>
                        <a:t> in the node tree</a:t>
                      </a:r>
                    </a:p>
                  </a:txBody>
                  <a:tcPr/>
                </a:tc>
                <a:extLst>
                  <a:ext uri="{0D108BD9-81ED-4DB2-BD59-A6C34878D82A}">
                    <a16:rowId xmlns:a16="http://schemas.microsoft.com/office/drawing/2014/main" val="205210751"/>
                  </a:ext>
                </a:extLst>
              </a:tr>
              <a:tr h="370840">
                <a:tc>
                  <a:txBody>
                    <a:bodyPr/>
                    <a:lstStyle/>
                    <a:p>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.nextElementSibling</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sibling element immediately following </a:t>
                      </a:r>
                      <a:r>
                        <a:rPr lang="en-US" i="1" dirty="0">
                          <a:latin typeface="Courier New" panose="02070309020205020404" pitchFamily="49" charset="0"/>
                          <a:cs typeface="Courier New" panose="02070309020205020404" pitchFamily="49" charset="0"/>
                        </a:rPr>
                        <a:t>node</a:t>
                      </a:r>
                      <a:r>
                        <a:rPr lang="en-US" dirty="0"/>
                        <a:t> in the node tree</a:t>
                      </a:r>
                    </a:p>
                  </a:txBody>
                  <a:tcPr/>
                </a:tc>
                <a:extLst>
                  <a:ext uri="{0D108BD9-81ED-4DB2-BD59-A6C34878D82A}">
                    <a16:rowId xmlns:a16="http://schemas.microsoft.com/office/drawing/2014/main" val="2822259015"/>
                  </a:ext>
                </a:extLst>
              </a:tr>
              <a:tr h="370840">
                <a:tc>
                  <a:txBody>
                    <a:bodyPr/>
                    <a:lstStyle/>
                    <a:p>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.parentElement</a:t>
                      </a:r>
                      <a:endParaRPr lang="en-US" dirty="0">
                        <a:latin typeface="Courier New" panose="02070309020205020404" pitchFamily="49" charset="0"/>
                        <a:cs typeface="Courier New" panose="02070309020205020404" pitchFamily="49" charset="0"/>
                      </a:endParaRPr>
                    </a:p>
                  </a:txBody>
                  <a:tcPr/>
                </a:tc>
                <a:tc>
                  <a:txBody>
                    <a:bodyPr/>
                    <a:lstStyle/>
                    <a:p>
                      <a:r>
                        <a:rPr lang="en-US" dirty="0"/>
                        <a:t>The parent element of </a:t>
                      </a:r>
                      <a:r>
                        <a:rPr lang="en-US" i="1" dirty="0">
                          <a:latin typeface="Courier New" panose="02070309020205020404" pitchFamily="49" charset="0"/>
                          <a:cs typeface="Courier New" panose="02070309020205020404" pitchFamily="49" charset="0"/>
                        </a:rPr>
                        <a:t>node</a:t>
                      </a:r>
                    </a:p>
                  </a:txBody>
                  <a:tcPr/>
                </a:tc>
                <a:extLst>
                  <a:ext uri="{0D108BD9-81ED-4DB2-BD59-A6C34878D82A}">
                    <a16:rowId xmlns:a16="http://schemas.microsoft.com/office/drawing/2014/main" val="444398771"/>
                  </a:ext>
                </a:extLst>
              </a:tr>
            </a:tbl>
          </a:graphicData>
        </a:graphic>
      </p:graphicFrame>
    </p:spTree>
    <p:extLst>
      <p:ext uri="{BB962C8B-B14F-4D97-AF65-F5344CB8AC3E}">
        <p14:creationId xmlns:p14="http://schemas.microsoft.com/office/powerpoint/2010/main" val="4185198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A52A-AE86-CF40-BCF9-D100C959F5DE}"/>
              </a:ext>
            </a:extLst>
          </p:cNvPr>
          <p:cNvSpPr>
            <a:spLocks noGrp="1"/>
          </p:cNvSpPr>
          <p:nvPr>
            <p:ph type="title"/>
          </p:nvPr>
        </p:nvSpPr>
        <p:spPr/>
        <p:txBody>
          <a:bodyPr/>
          <a:lstStyle/>
          <a:p>
            <a:r>
              <a:rPr lang="en-US" dirty="0"/>
              <a:t>Introducing Nodes (6 of 17)</a:t>
            </a:r>
          </a:p>
        </p:txBody>
      </p:sp>
      <p:sp>
        <p:nvSpPr>
          <p:cNvPr id="3" name="Text Placeholder 2">
            <a:extLst>
              <a:ext uri="{FF2B5EF4-FFF2-40B4-BE49-F238E27FC236}">
                <a16:creationId xmlns:a16="http://schemas.microsoft.com/office/drawing/2014/main" id="{4959CC69-B1AB-6A4F-B0C8-06145E1A805F}"/>
              </a:ext>
            </a:extLst>
          </p:cNvPr>
          <p:cNvSpPr>
            <a:spLocks noGrp="1"/>
          </p:cNvSpPr>
          <p:nvPr>
            <p:ph type="body" sz="quarter" idx="17"/>
          </p:nvPr>
        </p:nvSpPr>
        <p:spPr/>
        <p:txBody>
          <a:bodyPr/>
          <a:lstStyle/>
          <a:p>
            <a:r>
              <a:rPr lang="en-US" dirty="0"/>
              <a:t>Selecting nodes with the </a:t>
            </a:r>
            <a:r>
              <a:rPr lang="en-US" dirty="0" err="1">
                <a:latin typeface="Courier New" panose="02070309020205020404" pitchFamily="49" charset="0"/>
                <a:cs typeface="Courier New" panose="02070309020205020404" pitchFamily="49" charset="0"/>
              </a:rPr>
              <a:t>querySelectorAll</a:t>
            </a:r>
            <a:r>
              <a:rPr lang="en-US" dirty="0">
                <a:latin typeface="Courier New" panose="02070309020205020404" pitchFamily="49" charset="0"/>
                <a:cs typeface="Courier New" panose="02070309020205020404" pitchFamily="49" charset="0"/>
              </a:rPr>
              <a:t>()</a:t>
            </a:r>
            <a:r>
              <a:rPr lang="en-US" dirty="0"/>
              <a:t> method</a:t>
            </a:r>
          </a:p>
          <a:p>
            <a:pPr lvl="1"/>
            <a:r>
              <a:rPr lang="en-US" dirty="0"/>
              <a:t>Syntax for defining a node list based on a CSS selector:</a:t>
            </a:r>
            <a:br>
              <a:rPr lang="en-US" dirty="0"/>
            </a:br>
            <a:r>
              <a:rPr lang="en-US" dirty="0" err="1">
                <a:latin typeface="Courier New" panose="02070309020205020404" pitchFamily="49" charset="0"/>
                <a:cs typeface="Courier New" panose="02070309020205020404" pitchFamily="49" charset="0"/>
              </a:rPr>
              <a:t>document.querySelectorAll</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css</a:t>
            </a:r>
            <a:r>
              <a:rPr lang="en-US" dirty="0">
                <a:latin typeface="Courier New" panose="02070309020205020404" pitchFamily="49" charset="0"/>
                <a:cs typeface="Courier New" panose="02070309020205020404" pitchFamily="49" charset="0"/>
              </a:rPr>
              <a:t>)</a:t>
            </a:r>
          </a:p>
          <a:p>
            <a:pPr lvl="1"/>
            <a:r>
              <a:rPr lang="en-US" dirty="0"/>
              <a:t>Node lists are not identical to HTML collections</a:t>
            </a:r>
          </a:p>
          <a:p>
            <a:pPr lvl="2"/>
            <a:r>
              <a:rPr lang="en-US" dirty="0"/>
              <a:t>Items can be referenced only by index</a:t>
            </a:r>
          </a:p>
          <a:p>
            <a:pPr lvl="2"/>
            <a:r>
              <a:rPr lang="en-US" dirty="0"/>
              <a:t>May contain a variety of node types</a:t>
            </a:r>
          </a:p>
          <a:p>
            <a:pPr lvl="2"/>
            <a:r>
              <a:rPr lang="en-US" dirty="0"/>
              <a:t>Static, not dynamic </a:t>
            </a:r>
          </a:p>
          <a:p>
            <a:pPr lvl="1"/>
            <a:r>
              <a:rPr lang="en-US" dirty="0"/>
              <a:t>The </a:t>
            </a:r>
            <a:r>
              <a:rPr lang="en-US" dirty="0" err="1">
                <a:latin typeface="Courier New" panose="02070309020205020404" pitchFamily="49" charset="0"/>
                <a:cs typeface="Courier New" panose="02070309020205020404" pitchFamily="49" charset="0"/>
              </a:rPr>
              <a:t>querySelector</a:t>
            </a:r>
            <a:r>
              <a:rPr lang="en-US" dirty="0">
                <a:latin typeface="Courier New" panose="02070309020205020404" pitchFamily="49" charset="0"/>
                <a:cs typeface="Courier New" panose="02070309020205020404" pitchFamily="49" charset="0"/>
              </a:rPr>
              <a:t>()</a:t>
            </a:r>
            <a:r>
              <a:rPr lang="en-US" dirty="0"/>
              <a:t> method returns the first matching element node rather than a list</a:t>
            </a:r>
          </a:p>
        </p:txBody>
      </p:sp>
    </p:spTree>
    <p:extLst>
      <p:ext uri="{BB962C8B-B14F-4D97-AF65-F5344CB8AC3E}">
        <p14:creationId xmlns:p14="http://schemas.microsoft.com/office/powerpoint/2010/main" val="383649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356E-9AA4-A842-B6DC-4D27EC27FE2B}"/>
              </a:ext>
            </a:extLst>
          </p:cNvPr>
          <p:cNvSpPr>
            <a:spLocks noGrp="1"/>
          </p:cNvSpPr>
          <p:nvPr>
            <p:ph type="title"/>
          </p:nvPr>
        </p:nvSpPr>
        <p:spPr/>
        <p:txBody>
          <a:bodyPr/>
          <a:lstStyle/>
          <a:p>
            <a:r>
              <a:rPr lang="en-US" dirty="0"/>
              <a:t>Introducing Nodes (7 of 17)</a:t>
            </a:r>
          </a:p>
        </p:txBody>
      </p:sp>
      <p:sp>
        <p:nvSpPr>
          <p:cNvPr id="3" name="Text Placeholder 2">
            <a:extLst>
              <a:ext uri="{FF2B5EF4-FFF2-40B4-BE49-F238E27FC236}">
                <a16:creationId xmlns:a16="http://schemas.microsoft.com/office/drawing/2014/main" id="{A94BDA08-2F44-0848-AFF4-AAE7C2BE800F}"/>
              </a:ext>
            </a:extLst>
          </p:cNvPr>
          <p:cNvSpPr>
            <a:spLocks noGrp="1"/>
          </p:cNvSpPr>
          <p:nvPr>
            <p:ph type="body" sz="quarter" idx="17"/>
          </p:nvPr>
        </p:nvSpPr>
        <p:spPr>
          <a:xfrm>
            <a:off x="743576" y="1638301"/>
            <a:ext cx="10711543" cy="3781192"/>
          </a:xfrm>
        </p:spPr>
        <p:txBody>
          <a:bodyPr/>
          <a:lstStyle/>
          <a:p>
            <a:r>
              <a:rPr lang="en-US" dirty="0"/>
              <a:t>Creating and connecting nodes</a:t>
            </a:r>
          </a:p>
          <a:p>
            <a:pPr lvl="1"/>
            <a:r>
              <a:rPr lang="en-US" dirty="0"/>
              <a:t>Sample code for creating the </a:t>
            </a:r>
            <a:r>
              <a:rPr lang="en-US" b="1" dirty="0">
                <a:solidFill>
                  <a:srgbClr val="004A78"/>
                </a:solidFill>
              </a:rPr>
              <a:t>document fragment </a:t>
            </a:r>
            <a:r>
              <a:rPr lang="en-US" dirty="0">
                <a:latin typeface="Courier New" panose="02070309020205020404" pitchFamily="49" charset="0"/>
                <a:cs typeface="Courier New" panose="02070309020205020404" pitchFamily="49" charset="0"/>
              </a:rPr>
              <a:t>&lt;h1&gt;My Slideshow&lt;/h1&gt;</a:t>
            </a:r>
            <a:r>
              <a:rPr lang="en-US" dirty="0"/>
              <a:t>:</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mainHeading</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document.createElement</a:t>
            </a:r>
            <a:r>
              <a:rPr lang="en-US" dirty="0">
                <a:latin typeface="Courier New" panose="02070309020205020404" pitchFamily="49" charset="0"/>
                <a:cs typeface="Courier New" panose="02070309020205020404" pitchFamily="49" charset="0"/>
              </a:rPr>
              <a:t>("h1");</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headingTxt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document.createTextNode</a:t>
            </a:r>
            <a:r>
              <a:rPr lang="en-US" dirty="0">
                <a:latin typeface="Courier New" panose="02070309020205020404" pitchFamily="49" charset="0"/>
                <a:cs typeface="Courier New" panose="02070309020205020404" pitchFamily="49" charset="0"/>
              </a:rPr>
              <a:t>("My Slideshow");</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mainHeading.appendChild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headingTxt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lvl="1"/>
            <a:r>
              <a:rPr lang="en-US" dirty="0"/>
              <a:t>To add a document fragment to a web document, attach it to a node already present in the node tree, e.g.:</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introDIV</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document.getElementById</a:t>
            </a:r>
            <a:r>
              <a:rPr lang="en-US" dirty="0">
                <a:latin typeface="Courier New" panose="02070309020205020404" pitchFamily="49" charset="0"/>
                <a:cs typeface="Courier New" panose="02070309020205020404" pitchFamily="49" charset="0"/>
              </a:rPr>
              <a:t>("intro");</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introDiv.appendChild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mainHeading</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37926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9304C-B199-2841-A634-4B991576AF7A}"/>
              </a:ext>
            </a:extLst>
          </p:cNvPr>
          <p:cNvSpPr>
            <a:spLocks noGrp="1"/>
          </p:cNvSpPr>
          <p:nvPr>
            <p:ph type="title"/>
          </p:nvPr>
        </p:nvSpPr>
        <p:spPr/>
        <p:txBody>
          <a:bodyPr/>
          <a:lstStyle/>
          <a:p>
            <a:r>
              <a:rPr lang="en-US" dirty="0"/>
              <a:t>Introducing Nodes (8 of 17)</a:t>
            </a:r>
          </a:p>
        </p:txBody>
      </p:sp>
      <p:graphicFrame>
        <p:nvGraphicFramePr>
          <p:cNvPr id="4" name="Table Placeholder 3">
            <a:extLst>
              <a:ext uri="{FF2B5EF4-FFF2-40B4-BE49-F238E27FC236}">
                <a16:creationId xmlns:a16="http://schemas.microsoft.com/office/drawing/2014/main" id="{77C69797-8E8A-8946-B6EA-EEE91725AB2E}"/>
              </a:ext>
            </a:extLst>
          </p:cNvPr>
          <p:cNvGraphicFramePr>
            <a:graphicFrameLocks noGrp="1"/>
          </p:cNvGraphicFramePr>
          <p:nvPr>
            <p:ph type="tbl" sz="quarter" idx="10"/>
            <p:extLst>
              <p:ext uri="{D42A27DB-BD31-4B8C-83A1-F6EECF244321}">
                <p14:modId xmlns:p14="http://schemas.microsoft.com/office/powerpoint/2010/main" val="2188125893"/>
              </p:ext>
            </p:extLst>
          </p:nvPr>
        </p:nvGraphicFramePr>
        <p:xfrm>
          <a:off x="838200" y="2019300"/>
          <a:ext cx="10515600" cy="2494280"/>
        </p:xfrm>
        <a:graphic>
          <a:graphicData uri="http://schemas.openxmlformats.org/drawingml/2006/table">
            <a:tbl>
              <a:tblPr firstRow="1" bandRow="1">
                <a:tableStyleId>{5C22544A-7EE6-4342-B048-85BDC9FD1C3A}</a:tableStyleId>
              </a:tblPr>
              <a:tblGrid>
                <a:gridCol w="4269059">
                  <a:extLst>
                    <a:ext uri="{9D8B030D-6E8A-4147-A177-3AD203B41FA5}">
                      <a16:colId xmlns:a16="http://schemas.microsoft.com/office/drawing/2014/main" val="320084698"/>
                    </a:ext>
                  </a:extLst>
                </a:gridCol>
                <a:gridCol w="6246541">
                  <a:extLst>
                    <a:ext uri="{9D8B030D-6E8A-4147-A177-3AD203B41FA5}">
                      <a16:colId xmlns:a16="http://schemas.microsoft.com/office/drawing/2014/main" val="4152721301"/>
                    </a:ext>
                  </a:extLst>
                </a:gridCol>
              </a:tblGrid>
              <a:tr h="370840">
                <a:tc>
                  <a:txBody>
                    <a:bodyPr/>
                    <a:lstStyle/>
                    <a:p>
                      <a:r>
                        <a:rPr lang="en-US" dirty="0"/>
                        <a:t>Expression</a:t>
                      </a:r>
                    </a:p>
                  </a:txBody>
                  <a:tcPr/>
                </a:tc>
                <a:tc>
                  <a:txBody>
                    <a:bodyPr/>
                    <a:lstStyle/>
                    <a:p>
                      <a:r>
                        <a:rPr lang="en-US" dirty="0"/>
                        <a:t>Description</a:t>
                      </a:r>
                    </a:p>
                  </a:txBody>
                  <a:tcPr/>
                </a:tc>
                <a:extLst>
                  <a:ext uri="{0D108BD9-81ED-4DB2-BD59-A6C34878D82A}">
                    <a16:rowId xmlns:a16="http://schemas.microsoft.com/office/drawing/2014/main" val="811976224"/>
                  </a:ext>
                </a:extLst>
              </a:tr>
              <a:tr h="370840">
                <a:tc>
                  <a:txBody>
                    <a:bodyPr/>
                    <a:lstStyle/>
                    <a:p>
                      <a:r>
                        <a:rPr lang="en-US" dirty="0" err="1">
                          <a:latin typeface="Courier New" panose="02070309020205020404" pitchFamily="49" charset="0"/>
                          <a:cs typeface="Courier New" panose="02070309020205020404" pitchFamily="49" charset="0"/>
                        </a:rPr>
                        <a:t>document.createAttribute</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att</a:t>
                      </a:r>
                      <a:r>
                        <a:rPr lang="en-US" dirty="0">
                          <a:latin typeface="Courier New" panose="02070309020205020404" pitchFamily="49" charset="0"/>
                          <a:cs typeface="Courier New" panose="02070309020205020404" pitchFamily="49" charset="0"/>
                        </a:rPr>
                        <a:t>)</a:t>
                      </a:r>
                    </a:p>
                  </a:txBody>
                  <a:tcPr/>
                </a:tc>
                <a:tc>
                  <a:txBody>
                    <a:bodyPr/>
                    <a:lstStyle/>
                    <a:p>
                      <a:r>
                        <a:rPr lang="en-US" dirty="0"/>
                        <a:t>Create an attribute node with the name </a:t>
                      </a:r>
                      <a:r>
                        <a:rPr lang="en-US" i="1" dirty="0" err="1">
                          <a:latin typeface="Courier New" panose="02070309020205020404" pitchFamily="49" charset="0"/>
                          <a:cs typeface="Courier New" panose="02070309020205020404" pitchFamily="49" charset="0"/>
                        </a:rPr>
                        <a:t>att</a:t>
                      </a:r>
                      <a:endParaRPr lang="en-US" i="1"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2509586254"/>
                  </a:ext>
                </a:extLst>
              </a:tr>
              <a:tr h="370840">
                <a:tc>
                  <a:txBody>
                    <a:bodyPr/>
                    <a:lstStyle/>
                    <a:p>
                      <a:r>
                        <a:rPr lang="en-US" dirty="0" err="1">
                          <a:latin typeface="Courier New" panose="02070309020205020404" pitchFamily="49" charset="0"/>
                          <a:cs typeface="Courier New" panose="02070309020205020404" pitchFamily="49" charset="0"/>
                        </a:rPr>
                        <a:t>document.createComment</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text</a:t>
                      </a:r>
                      <a:r>
                        <a:rPr lang="en-US" dirty="0">
                          <a:latin typeface="Courier New" panose="02070309020205020404" pitchFamily="49" charset="0"/>
                          <a:cs typeface="Courier New" panose="02070309020205020404" pitchFamily="49" charset="0"/>
                        </a:rPr>
                        <a:t>)</a:t>
                      </a:r>
                    </a:p>
                  </a:txBody>
                  <a:tcPr/>
                </a:tc>
                <a:tc>
                  <a:txBody>
                    <a:bodyPr/>
                    <a:lstStyle/>
                    <a:p>
                      <a:r>
                        <a:rPr lang="en-US" dirty="0"/>
                        <a:t>Creates a comment node containing the comment </a:t>
                      </a:r>
                      <a:r>
                        <a:rPr lang="en-US" i="1" dirty="0">
                          <a:latin typeface="Courier New" panose="02070309020205020404" pitchFamily="49" charset="0"/>
                          <a:cs typeface="Courier New" panose="02070309020205020404" pitchFamily="49" charset="0"/>
                        </a:rPr>
                        <a:t>text</a:t>
                      </a:r>
                    </a:p>
                  </a:txBody>
                  <a:tcPr/>
                </a:tc>
                <a:extLst>
                  <a:ext uri="{0D108BD9-81ED-4DB2-BD59-A6C34878D82A}">
                    <a16:rowId xmlns:a16="http://schemas.microsoft.com/office/drawing/2014/main" val="4128536772"/>
                  </a:ext>
                </a:extLst>
              </a:tr>
              <a:tr h="370840">
                <a:tc>
                  <a:txBody>
                    <a:bodyPr/>
                    <a:lstStyle/>
                    <a:p>
                      <a:r>
                        <a:rPr lang="en-US" dirty="0" err="1">
                          <a:latin typeface="Courier New" panose="02070309020205020404" pitchFamily="49" charset="0"/>
                          <a:cs typeface="Courier New" panose="02070309020205020404" pitchFamily="49" charset="0"/>
                        </a:rPr>
                        <a:t>document.createElement</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elem</a:t>
                      </a:r>
                      <a:r>
                        <a:rPr lang="en-US" dirty="0">
                          <a:latin typeface="Courier New" panose="02070309020205020404" pitchFamily="49" charset="0"/>
                          <a:cs typeface="Courier New" panose="02070309020205020404" pitchFamily="49" charset="0"/>
                        </a:rPr>
                        <a:t>)</a:t>
                      </a:r>
                    </a:p>
                  </a:txBody>
                  <a:tcPr/>
                </a:tc>
                <a:tc>
                  <a:txBody>
                    <a:bodyPr/>
                    <a:lstStyle/>
                    <a:p>
                      <a:r>
                        <a:rPr lang="en-US" dirty="0"/>
                        <a:t>Creates an element node with the name </a:t>
                      </a:r>
                      <a:r>
                        <a:rPr lang="en-US" i="1" dirty="0" err="1">
                          <a:latin typeface="Courier New" panose="02070309020205020404" pitchFamily="49" charset="0"/>
                          <a:cs typeface="Courier New" panose="02070309020205020404" pitchFamily="49" charset="0"/>
                        </a:rPr>
                        <a:t>elem</a:t>
                      </a:r>
                      <a:endParaRPr lang="en-US" i="1"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324588165"/>
                  </a:ext>
                </a:extLst>
              </a:tr>
              <a:tr h="370840">
                <a:tc>
                  <a:txBody>
                    <a:bodyPr/>
                    <a:lstStyle/>
                    <a:p>
                      <a:r>
                        <a:rPr lang="en-US" dirty="0" err="1">
                          <a:latin typeface="Courier New" panose="02070309020205020404" pitchFamily="49" charset="0"/>
                          <a:cs typeface="Courier New" panose="02070309020205020404" pitchFamily="49" charset="0"/>
                        </a:rPr>
                        <a:t>document.createTextNode</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text</a:t>
                      </a:r>
                      <a:r>
                        <a:rPr lang="en-US" dirty="0">
                          <a:latin typeface="Courier New" panose="02070309020205020404" pitchFamily="49" charset="0"/>
                          <a:cs typeface="Courier New" panose="02070309020205020404" pitchFamily="49" charset="0"/>
                        </a:rPr>
                        <a:t>)</a:t>
                      </a:r>
                    </a:p>
                  </a:txBody>
                  <a:tcPr/>
                </a:tc>
                <a:tc>
                  <a:txBody>
                    <a:bodyPr/>
                    <a:lstStyle/>
                    <a:p>
                      <a:r>
                        <a:rPr lang="en-US" dirty="0"/>
                        <a:t>Creates a text node containing the text string </a:t>
                      </a:r>
                      <a:r>
                        <a:rPr lang="en-US" i="1" dirty="0">
                          <a:latin typeface="Courier New" panose="02070309020205020404" pitchFamily="49" charset="0"/>
                          <a:cs typeface="Courier New" panose="02070309020205020404" pitchFamily="49" charset="0"/>
                        </a:rPr>
                        <a:t>text</a:t>
                      </a:r>
                    </a:p>
                  </a:txBody>
                  <a:tcPr/>
                </a:tc>
                <a:extLst>
                  <a:ext uri="{0D108BD9-81ED-4DB2-BD59-A6C34878D82A}">
                    <a16:rowId xmlns:a16="http://schemas.microsoft.com/office/drawing/2014/main" val="2446400462"/>
                  </a:ext>
                </a:extLst>
              </a:tr>
              <a:tr h="370840">
                <a:tc>
                  <a:txBody>
                    <a:bodyPr/>
                    <a:lstStyle/>
                    <a:p>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.cloneNode</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deep</a:t>
                      </a:r>
                      <a:r>
                        <a:rPr lang="en-US" dirty="0">
                          <a:latin typeface="Courier New" panose="02070309020205020404" pitchFamily="49" charset="0"/>
                          <a:cs typeface="Courier New" panose="02070309020205020404" pitchFamily="49" charset="0"/>
                        </a:rPr>
                        <a:t>)</a:t>
                      </a:r>
                    </a:p>
                  </a:txBody>
                  <a:tcPr/>
                </a:tc>
                <a:tc>
                  <a:txBody>
                    <a:bodyPr/>
                    <a:lstStyle/>
                    <a:p>
                      <a:r>
                        <a:rPr lang="en-US" dirty="0"/>
                        <a:t>Creates a copy of </a:t>
                      </a:r>
                      <a:r>
                        <a:rPr lang="en-US" i="1" dirty="0">
                          <a:latin typeface="Courier New" panose="02070309020205020404" pitchFamily="49" charset="0"/>
                          <a:cs typeface="Courier New" panose="02070309020205020404" pitchFamily="49" charset="0"/>
                        </a:rPr>
                        <a:t>node</a:t>
                      </a:r>
                      <a:r>
                        <a:rPr lang="en-US" dirty="0"/>
                        <a:t>, where </a:t>
                      </a:r>
                      <a:r>
                        <a:rPr lang="en-US" i="1" dirty="0">
                          <a:latin typeface="Courier New" panose="02070309020205020404" pitchFamily="49" charset="0"/>
                          <a:cs typeface="Courier New" panose="02070309020205020404" pitchFamily="49" charset="0"/>
                        </a:rPr>
                        <a:t>deep</a:t>
                      </a:r>
                      <a:r>
                        <a:rPr lang="en-US" dirty="0"/>
                        <a:t> is </a:t>
                      </a:r>
                      <a:r>
                        <a:rPr lang="en-US" dirty="0">
                          <a:latin typeface="Courier New" panose="02070309020205020404" pitchFamily="49" charset="0"/>
                          <a:cs typeface="Courier New" panose="02070309020205020404" pitchFamily="49" charset="0"/>
                        </a:rPr>
                        <a:t>true</a:t>
                      </a:r>
                      <a:r>
                        <a:rPr lang="en-US" dirty="0"/>
                        <a:t> to copy all the node’s descendants or </a:t>
                      </a:r>
                      <a:r>
                        <a:rPr lang="en-US" dirty="0">
                          <a:latin typeface="Courier New" panose="02070309020205020404" pitchFamily="49" charset="0"/>
                          <a:cs typeface="Courier New" panose="02070309020205020404" pitchFamily="49" charset="0"/>
                        </a:rPr>
                        <a:t>false</a:t>
                      </a:r>
                      <a:r>
                        <a:rPr lang="en-US" dirty="0"/>
                        <a:t> to copy only </a:t>
                      </a:r>
                      <a:r>
                        <a:rPr lang="en-US" i="1" dirty="0">
                          <a:latin typeface="Courier New" panose="02070309020205020404" pitchFamily="49" charset="0"/>
                          <a:cs typeface="Courier New" panose="02070309020205020404" pitchFamily="49" charset="0"/>
                        </a:rPr>
                        <a:t>node</a:t>
                      </a:r>
                      <a:r>
                        <a:rPr lang="en-US" dirty="0"/>
                        <a:t> itself</a:t>
                      </a:r>
                    </a:p>
                  </a:txBody>
                  <a:tcPr/>
                </a:tc>
                <a:extLst>
                  <a:ext uri="{0D108BD9-81ED-4DB2-BD59-A6C34878D82A}">
                    <a16:rowId xmlns:a16="http://schemas.microsoft.com/office/drawing/2014/main" val="2821351900"/>
                  </a:ext>
                </a:extLst>
              </a:tr>
            </a:tbl>
          </a:graphicData>
        </a:graphic>
      </p:graphicFrame>
    </p:spTree>
    <p:extLst>
      <p:ext uri="{BB962C8B-B14F-4D97-AF65-F5344CB8AC3E}">
        <p14:creationId xmlns:p14="http://schemas.microsoft.com/office/powerpoint/2010/main" val="3899099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9304C-B199-2841-A634-4B991576AF7A}"/>
              </a:ext>
            </a:extLst>
          </p:cNvPr>
          <p:cNvSpPr>
            <a:spLocks noGrp="1"/>
          </p:cNvSpPr>
          <p:nvPr>
            <p:ph type="title"/>
          </p:nvPr>
        </p:nvSpPr>
        <p:spPr/>
        <p:txBody>
          <a:bodyPr/>
          <a:lstStyle/>
          <a:p>
            <a:r>
              <a:rPr lang="en-US" dirty="0"/>
              <a:t>Introducing Nodes (9 of 17)</a:t>
            </a:r>
          </a:p>
        </p:txBody>
      </p:sp>
      <p:graphicFrame>
        <p:nvGraphicFramePr>
          <p:cNvPr id="4" name="Table Placeholder 3">
            <a:extLst>
              <a:ext uri="{FF2B5EF4-FFF2-40B4-BE49-F238E27FC236}">
                <a16:creationId xmlns:a16="http://schemas.microsoft.com/office/drawing/2014/main" id="{77C69797-8E8A-8946-B6EA-EEE91725AB2E}"/>
              </a:ext>
            </a:extLst>
          </p:cNvPr>
          <p:cNvGraphicFramePr>
            <a:graphicFrameLocks noGrp="1"/>
          </p:cNvGraphicFramePr>
          <p:nvPr>
            <p:ph type="tbl" sz="quarter" idx="10"/>
            <p:extLst>
              <p:ext uri="{D42A27DB-BD31-4B8C-83A1-F6EECF244321}">
                <p14:modId xmlns:p14="http://schemas.microsoft.com/office/powerpoint/2010/main" val="27314087"/>
              </p:ext>
            </p:extLst>
          </p:nvPr>
        </p:nvGraphicFramePr>
        <p:xfrm>
          <a:off x="838200" y="2019300"/>
          <a:ext cx="10515600" cy="2397760"/>
        </p:xfrm>
        <a:graphic>
          <a:graphicData uri="http://schemas.openxmlformats.org/drawingml/2006/table">
            <a:tbl>
              <a:tblPr firstRow="1" bandRow="1">
                <a:tableStyleId>{5C22544A-7EE6-4342-B048-85BDC9FD1C3A}</a:tableStyleId>
              </a:tblPr>
              <a:tblGrid>
                <a:gridCol w="4269059">
                  <a:extLst>
                    <a:ext uri="{9D8B030D-6E8A-4147-A177-3AD203B41FA5}">
                      <a16:colId xmlns:a16="http://schemas.microsoft.com/office/drawing/2014/main" val="320084698"/>
                    </a:ext>
                  </a:extLst>
                </a:gridCol>
                <a:gridCol w="6246541">
                  <a:extLst>
                    <a:ext uri="{9D8B030D-6E8A-4147-A177-3AD203B41FA5}">
                      <a16:colId xmlns:a16="http://schemas.microsoft.com/office/drawing/2014/main" val="4152721301"/>
                    </a:ext>
                  </a:extLst>
                </a:gridCol>
              </a:tblGrid>
              <a:tr h="370840">
                <a:tc>
                  <a:txBody>
                    <a:bodyPr/>
                    <a:lstStyle/>
                    <a:p>
                      <a:r>
                        <a:rPr lang="en-US" dirty="0"/>
                        <a:t>Expression</a:t>
                      </a:r>
                    </a:p>
                  </a:txBody>
                  <a:tcPr/>
                </a:tc>
                <a:tc>
                  <a:txBody>
                    <a:bodyPr/>
                    <a:lstStyle/>
                    <a:p>
                      <a:r>
                        <a:rPr lang="en-US" dirty="0"/>
                        <a:t>Description</a:t>
                      </a:r>
                    </a:p>
                  </a:txBody>
                  <a:tcPr/>
                </a:tc>
                <a:extLst>
                  <a:ext uri="{0D108BD9-81ED-4DB2-BD59-A6C34878D82A}">
                    <a16:rowId xmlns:a16="http://schemas.microsoft.com/office/drawing/2014/main" val="811976224"/>
                  </a:ext>
                </a:extLst>
              </a:tr>
              <a:tr h="370840">
                <a:tc>
                  <a:txBody>
                    <a:bodyPr/>
                    <a:lstStyle/>
                    <a:p>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.appendChild</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a:t>
                      </a:r>
                    </a:p>
                  </a:txBody>
                  <a:tcPr/>
                </a:tc>
                <a:tc>
                  <a:txBody>
                    <a:bodyPr/>
                    <a:lstStyle/>
                    <a:p>
                      <a:r>
                        <a:rPr lang="en-US" sz="1800" kern="1200" dirty="0">
                          <a:solidFill>
                            <a:schemeClr val="dk1"/>
                          </a:solidFill>
                          <a:latin typeface="+mn-lt"/>
                          <a:ea typeface="+mn-ea"/>
                          <a:cs typeface="+mn-cs"/>
                        </a:rPr>
                        <a:t>Appends </a:t>
                      </a:r>
                      <a:r>
                        <a:rPr lang="en-US" sz="1800" b="0" i="1" kern="1200" dirty="0">
                          <a:solidFill>
                            <a:schemeClr val="dk1"/>
                          </a:solidFill>
                          <a:latin typeface="Courier New" panose="02070309020205020404" pitchFamily="49" charset="0"/>
                          <a:ea typeface="+mn-ea"/>
                          <a:cs typeface="Courier New" panose="02070309020205020404" pitchFamily="49" charset="0"/>
                        </a:rPr>
                        <a:t>new</a:t>
                      </a:r>
                      <a:r>
                        <a:rPr lang="en-US" sz="1800" kern="1200" dirty="0">
                          <a:solidFill>
                            <a:schemeClr val="dk1"/>
                          </a:solidFill>
                          <a:latin typeface="+mn-lt"/>
                          <a:ea typeface="+mn-ea"/>
                          <a:cs typeface="+mn-cs"/>
                        </a:rPr>
                        <a:t> node as the last child of </a:t>
                      </a:r>
                      <a:r>
                        <a:rPr lang="en-US" sz="1800" i="1" kern="1200" dirty="0">
                          <a:solidFill>
                            <a:schemeClr val="dk1"/>
                          </a:solidFill>
                          <a:latin typeface="Courier New" panose="02070309020205020404" pitchFamily="49" charset="0"/>
                          <a:ea typeface="+mn-ea"/>
                          <a:cs typeface="Courier New" panose="02070309020205020404" pitchFamily="49" charset="0"/>
                        </a:rPr>
                        <a:t>node</a:t>
                      </a:r>
                    </a:p>
                  </a:txBody>
                  <a:tcPr/>
                </a:tc>
                <a:extLst>
                  <a:ext uri="{0D108BD9-81ED-4DB2-BD59-A6C34878D82A}">
                    <a16:rowId xmlns:a16="http://schemas.microsoft.com/office/drawing/2014/main" val="2509586254"/>
                  </a:ext>
                </a:extLst>
              </a:tr>
              <a:tr h="370840">
                <a:tc>
                  <a:txBody>
                    <a:bodyPr/>
                    <a:lstStyle/>
                    <a:p>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.insertBefore</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child</a:t>
                      </a:r>
                      <a:r>
                        <a:rPr lang="en-US" dirty="0">
                          <a:latin typeface="Courier New" panose="02070309020205020404" pitchFamily="49" charset="0"/>
                          <a:cs typeface="Courier New" panose="02070309020205020404" pitchFamily="49" charset="0"/>
                        </a:rPr>
                        <a:t>)</a:t>
                      </a:r>
                    </a:p>
                  </a:txBody>
                  <a:tcPr/>
                </a:tc>
                <a:tc>
                  <a:txBody>
                    <a:bodyPr/>
                    <a:lstStyle/>
                    <a:p>
                      <a:r>
                        <a:rPr lang="en-US" sz="1800" kern="1200" dirty="0">
                          <a:solidFill>
                            <a:schemeClr val="dk1"/>
                          </a:solidFill>
                          <a:latin typeface="+mn-lt"/>
                          <a:ea typeface="+mn-ea"/>
                          <a:cs typeface="+mn-cs"/>
                        </a:rPr>
                        <a:t>Insert </a:t>
                      </a:r>
                      <a:r>
                        <a:rPr lang="en-US" sz="1800" i="1" kern="1200" dirty="0">
                          <a:solidFill>
                            <a:schemeClr val="dk1"/>
                          </a:solidFill>
                          <a:latin typeface="Courier New" panose="02070309020205020404" pitchFamily="49" charset="0"/>
                          <a:ea typeface="+mn-ea"/>
                          <a:cs typeface="Courier New" panose="02070309020205020404" pitchFamily="49" charset="0"/>
                        </a:rPr>
                        <a:t>new</a:t>
                      </a:r>
                      <a:r>
                        <a:rPr lang="en-US" sz="1800" kern="1200" dirty="0">
                          <a:solidFill>
                            <a:schemeClr val="dk1"/>
                          </a:solidFill>
                          <a:latin typeface="+mn-lt"/>
                          <a:ea typeface="+mn-ea"/>
                          <a:cs typeface="+mn-cs"/>
                        </a:rPr>
                        <a:t> node as a sibling directly before </a:t>
                      </a:r>
                      <a:r>
                        <a:rPr lang="en-US" sz="1800" i="1" kern="1200" dirty="0">
                          <a:solidFill>
                            <a:schemeClr val="dk1"/>
                          </a:solidFill>
                          <a:latin typeface="Courier New" panose="02070309020205020404" pitchFamily="49" charset="0"/>
                          <a:ea typeface="+mn-ea"/>
                          <a:cs typeface="Courier New" panose="02070309020205020404" pitchFamily="49" charset="0"/>
                        </a:rPr>
                        <a:t>child</a:t>
                      </a:r>
                      <a:r>
                        <a:rPr lang="en-US" sz="1800" kern="1200" dirty="0">
                          <a:solidFill>
                            <a:schemeClr val="dk1"/>
                          </a:solidFill>
                          <a:latin typeface="+mn-lt"/>
                          <a:ea typeface="+mn-ea"/>
                          <a:cs typeface="+mn-cs"/>
                        </a:rPr>
                        <a:t> node (if no </a:t>
                      </a:r>
                      <a:r>
                        <a:rPr lang="en-US" sz="1800" i="1" kern="1200" dirty="0">
                          <a:solidFill>
                            <a:schemeClr val="dk1"/>
                          </a:solidFill>
                          <a:latin typeface="Courier New" panose="02070309020205020404" pitchFamily="49" charset="0"/>
                          <a:ea typeface="+mn-ea"/>
                          <a:cs typeface="Courier New" panose="02070309020205020404" pitchFamily="49" charset="0"/>
                        </a:rPr>
                        <a:t>child</a:t>
                      </a:r>
                      <a:r>
                        <a:rPr lang="en-US" sz="1800" kern="1200" dirty="0">
                          <a:solidFill>
                            <a:schemeClr val="dk1"/>
                          </a:solidFill>
                          <a:latin typeface="+mn-lt"/>
                          <a:ea typeface="+mn-ea"/>
                          <a:cs typeface="+mn-cs"/>
                        </a:rPr>
                        <a:t> node is specified then </a:t>
                      </a:r>
                      <a:r>
                        <a:rPr lang="en-US" sz="1800" i="1" kern="1200" dirty="0">
                          <a:solidFill>
                            <a:schemeClr val="dk1"/>
                          </a:solidFill>
                          <a:latin typeface="Courier New" panose="02070309020205020404" pitchFamily="49" charset="0"/>
                          <a:ea typeface="+mn-ea"/>
                          <a:cs typeface="Courier New" panose="02070309020205020404" pitchFamily="49" charset="0"/>
                        </a:rPr>
                        <a:t>new</a:t>
                      </a:r>
                      <a:r>
                        <a:rPr lang="en-US" sz="1800" kern="1200" dirty="0">
                          <a:solidFill>
                            <a:schemeClr val="dk1"/>
                          </a:solidFill>
                          <a:latin typeface="+mn-lt"/>
                          <a:ea typeface="+mn-ea"/>
                          <a:cs typeface="+mn-cs"/>
                        </a:rPr>
                        <a:t> node is added as a sibling after the last child node)</a:t>
                      </a:r>
                    </a:p>
                  </a:txBody>
                  <a:tcPr/>
                </a:tc>
                <a:extLst>
                  <a:ext uri="{0D108BD9-81ED-4DB2-BD59-A6C34878D82A}">
                    <a16:rowId xmlns:a16="http://schemas.microsoft.com/office/drawing/2014/main" val="4128536772"/>
                  </a:ext>
                </a:extLst>
              </a:tr>
              <a:tr h="370840">
                <a:tc>
                  <a:txBody>
                    <a:bodyPr/>
                    <a:lstStyle/>
                    <a:p>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.removeChild</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old</a:t>
                      </a:r>
                      <a:r>
                        <a:rPr lang="en-US" dirty="0">
                          <a:latin typeface="Courier New" panose="02070309020205020404" pitchFamily="49" charset="0"/>
                          <a:cs typeface="Courier New" panose="02070309020205020404" pitchFamily="49" charset="0"/>
                        </a:rPr>
                        <a:t>)</a:t>
                      </a:r>
                    </a:p>
                  </a:txBody>
                  <a:tcPr/>
                </a:tc>
                <a:tc>
                  <a:txBody>
                    <a:bodyPr/>
                    <a:lstStyle/>
                    <a:p>
                      <a:r>
                        <a:rPr lang="en-US" sz="1800" kern="1200" dirty="0">
                          <a:solidFill>
                            <a:schemeClr val="dk1"/>
                          </a:solidFill>
                          <a:latin typeface="+mn-lt"/>
                          <a:ea typeface="+mn-ea"/>
                          <a:cs typeface="+mn-cs"/>
                        </a:rPr>
                        <a:t>Remove </a:t>
                      </a:r>
                      <a:r>
                        <a:rPr lang="en-US" sz="1800" i="1" kern="1200" dirty="0">
                          <a:solidFill>
                            <a:schemeClr val="dk1"/>
                          </a:solidFill>
                          <a:latin typeface="Courier New" panose="02070309020205020404" pitchFamily="49" charset="0"/>
                          <a:ea typeface="+mn-ea"/>
                          <a:cs typeface="Courier New" panose="02070309020205020404" pitchFamily="49" charset="0"/>
                        </a:rPr>
                        <a:t>old</a:t>
                      </a:r>
                      <a:r>
                        <a:rPr lang="en-US" sz="1800" kern="1200" dirty="0">
                          <a:solidFill>
                            <a:schemeClr val="dk1"/>
                          </a:solidFill>
                          <a:latin typeface="+mn-lt"/>
                          <a:ea typeface="+mn-ea"/>
                          <a:cs typeface="+mn-cs"/>
                        </a:rPr>
                        <a:t> node from </a:t>
                      </a:r>
                      <a:r>
                        <a:rPr lang="en-US" sz="1800" i="1" kern="1200" dirty="0">
                          <a:solidFill>
                            <a:schemeClr val="dk1"/>
                          </a:solidFill>
                          <a:latin typeface="Courier New" panose="02070309020205020404" pitchFamily="49" charset="0"/>
                          <a:ea typeface="+mn-ea"/>
                          <a:cs typeface="Courier New" panose="02070309020205020404" pitchFamily="49" charset="0"/>
                        </a:rPr>
                        <a:t>node</a:t>
                      </a:r>
                    </a:p>
                  </a:txBody>
                  <a:tcPr/>
                </a:tc>
                <a:extLst>
                  <a:ext uri="{0D108BD9-81ED-4DB2-BD59-A6C34878D82A}">
                    <a16:rowId xmlns:a16="http://schemas.microsoft.com/office/drawing/2014/main" val="1324588165"/>
                  </a:ext>
                </a:extLst>
              </a:tr>
              <a:tr h="370840">
                <a:tc>
                  <a:txBody>
                    <a:bodyPr/>
                    <a:lstStyle/>
                    <a:p>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.replaceChild</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old</a:t>
                      </a:r>
                      <a:r>
                        <a:rPr lang="en-US" dirty="0">
                          <a:latin typeface="Courier New" panose="02070309020205020404" pitchFamily="49" charset="0"/>
                          <a:cs typeface="Courier New" panose="02070309020205020404" pitchFamily="49" charset="0"/>
                        </a:rPr>
                        <a:t>)</a:t>
                      </a:r>
                    </a:p>
                  </a:txBody>
                  <a:tcPr/>
                </a:tc>
                <a:tc>
                  <a:txBody>
                    <a:bodyPr/>
                    <a:lstStyle/>
                    <a:p>
                      <a:r>
                        <a:rPr lang="en-US" sz="1800" kern="1200" dirty="0">
                          <a:solidFill>
                            <a:schemeClr val="dk1"/>
                          </a:solidFill>
                          <a:latin typeface="+mn-lt"/>
                          <a:ea typeface="+mn-ea"/>
                          <a:cs typeface="+mn-cs"/>
                        </a:rPr>
                        <a:t>Replaces </a:t>
                      </a:r>
                      <a:r>
                        <a:rPr lang="en-US" sz="1800" i="1" kern="1200" dirty="0">
                          <a:solidFill>
                            <a:schemeClr val="dk1"/>
                          </a:solidFill>
                          <a:latin typeface="Courier New" panose="02070309020205020404" pitchFamily="49" charset="0"/>
                          <a:ea typeface="+mn-ea"/>
                          <a:cs typeface="Courier New" panose="02070309020205020404" pitchFamily="49" charset="0"/>
                        </a:rPr>
                        <a:t>old</a:t>
                      </a:r>
                      <a:r>
                        <a:rPr lang="en-US" sz="1800" kern="1200" dirty="0">
                          <a:solidFill>
                            <a:schemeClr val="dk1"/>
                          </a:solidFill>
                          <a:latin typeface="+mn-lt"/>
                          <a:ea typeface="+mn-ea"/>
                          <a:cs typeface="+mn-cs"/>
                        </a:rPr>
                        <a:t> node with </a:t>
                      </a:r>
                      <a:r>
                        <a:rPr lang="en-US" sz="1800" i="1" kern="1200" dirty="0">
                          <a:solidFill>
                            <a:schemeClr val="dk1"/>
                          </a:solidFill>
                          <a:latin typeface="Courier New" panose="02070309020205020404" pitchFamily="49" charset="0"/>
                          <a:ea typeface="+mn-ea"/>
                          <a:cs typeface="Courier New" panose="02070309020205020404" pitchFamily="49" charset="0"/>
                        </a:rPr>
                        <a:t>new</a:t>
                      </a:r>
                      <a:r>
                        <a:rPr lang="en-US" sz="1800" kern="1200" dirty="0">
                          <a:solidFill>
                            <a:schemeClr val="dk1"/>
                          </a:solidFill>
                          <a:latin typeface="+mn-lt"/>
                          <a:ea typeface="+mn-ea"/>
                          <a:cs typeface="+mn-cs"/>
                        </a:rPr>
                        <a:t> node</a:t>
                      </a:r>
                    </a:p>
                  </a:txBody>
                  <a:tcPr/>
                </a:tc>
                <a:extLst>
                  <a:ext uri="{0D108BD9-81ED-4DB2-BD59-A6C34878D82A}">
                    <a16:rowId xmlns:a16="http://schemas.microsoft.com/office/drawing/2014/main" val="2446400462"/>
                  </a:ext>
                </a:extLst>
              </a:tr>
            </a:tbl>
          </a:graphicData>
        </a:graphic>
      </p:graphicFrame>
    </p:spTree>
    <p:extLst>
      <p:ext uri="{BB962C8B-B14F-4D97-AF65-F5344CB8AC3E}">
        <p14:creationId xmlns:p14="http://schemas.microsoft.com/office/powerpoint/2010/main" val="666593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E60BA-FC16-2945-A2FF-A86C3AA51B21}"/>
              </a:ext>
            </a:extLst>
          </p:cNvPr>
          <p:cNvSpPr>
            <a:spLocks noGrp="1"/>
          </p:cNvSpPr>
          <p:nvPr>
            <p:ph type="title"/>
          </p:nvPr>
        </p:nvSpPr>
        <p:spPr/>
        <p:txBody>
          <a:bodyPr/>
          <a:lstStyle/>
          <a:p>
            <a:r>
              <a:rPr lang="en-US" dirty="0"/>
              <a:t>Introducing Nodes (10 of 17)</a:t>
            </a:r>
          </a:p>
        </p:txBody>
      </p:sp>
      <p:sp>
        <p:nvSpPr>
          <p:cNvPr id="3" name="Text Placeholder 2">
            <a:extLst>
              <a:ext uri="{FF2B5EF4-FFF2-40B4-BE49-F238E27FC236}">
                <a16:creationId xmlns:a16="http://schemas.microsoft.com/office/drawing/2014/main" id="{25E64772-E964-DD4A-8CE9-19B744180C2B}"/>
              </a:ext>
            </a:extLst>
          </p:cNvPr>
          <p:cNvSpPr>
            <a:spLocks noGrp="1"/>
          </p:cNvSpPr>
          <p:nvPr>
            <p:ph type="body" sz="quarter" idx="17"/>
          </p:nvPr>
        </p:nvSpPr>
        <p:spPr/>
        <p:txBody>
          <a:bodyPr/>
          <a:lstStyle/>
          <a:p>
            <a:r>
              <a:rPr lang="en-US" dirty="0"/>
              <a:t>Elements nodes and HTML attributes</a:t>
            </a:r>
          </a:p>
          <a:p>
            <a:pPr lvl="1"/>
            <a:r>
              <a:rPr lang="en-US" dirty="0"/>
              <a:t>Every HTML attribute has a corresponding node property</a:t>
            </a:r>
          </a:p>
          <a:p>
            <a:pPr lvl="1"/>
            <a:r>
              <a:rPr lang="en-US" dirty="0"/>
              <a:t>Most have the same name, e.g., </a:t>
            </a:r>
            <a:r>
              <a:rPr lang="en-US" dirty="0">
                <a:latin typeface="Courier New" panose="02070309020205020404" pitchFamily="49" charset="0"/>
                <a:cs typeface="Courier New" panose="02070309020205020404" pitchFamily="49" charset="0"/>
              </a:rPr>
              <a:t>id</a:t>
            </a:r>
            <a:r>
              <a:rPr lang="en-US" dirty="0"/>
              <a:t>, </a:t>
            </a:r>
            <a:r>
              <a:rPr lang="en-US" dirty="0" err="1">
                <a:latin typeface="Courier New" panose="02070309020205020404" pitchFamily="49" charset="0"/>
                <a:cs typeface="Courier New" panose="02070309020205020404" pitchFamily="49" charset="0"/>
              </a:rPr>
              <a:t>src</a:t>
            </a:r>
            <a:r>
              <a:rPr lang="en-US" dirty="0"/>
              <a:t>, </a:t>
            </a:r>
            <a:r>
              <a:rPr lang="en-US" dirty="0" err="1">
                <a:latin typeface="Courier New" panose="02070309020205020404" pitchFamily="49" charset="0"/>
                <a:cs typeface="Courier New" panose="02070309020205020404" pitchFamily="49" charset="0"/>
              </a:rPr>
              <a:t>href</a:t>
            </a:r>
            <a:endParaRPr lang="en-US" dirty="0">
              <a:latin typeface="Courier New" panose="02070309020205020404" pitchFamily="49" charset="0"/>
              <a:cs typeface="Courier New" panose="02070309020205020404" pitchFamily="49" charset="0"/>
            </a:endParaRPr>
          </a:p>
          <a:p>
            <a:pPr lvl="2"/>
            <a:r>
              <a:rPr lang="en-US" dirty="0"/>
              <a:t>The </a:t>
            </a:r>
            <a:r>
              <a:rPr lang="en-US" dirty="0" err="1">
                <a:latin typeface="Courier New" panose="02070309020205020404" pitchFamily="49" charset="0"/>
                <a:cs typeface="Courier New" panose="02070309020205020404" pitchFamily="49" charset="0"/>
              </a:rPr>
              <a:t>className</a:t>
            </a:r>
            <a:r>
              <a:rPr lang="en-US" dirty="0"/>
              <a:t> property sets a value for the class attribute</a:t>
            </a:r>
          </a:p>
          <a:p>
            <a:pPr lvl="2"/>
            <a:r>
              <a:rPr lang="en-US" dirty="0"/>
              <a:t>The </a:t>
            </a:r>
            <a:r>
              <a:rPr lang="en-US" dirty="0" err="1">
                <a:latin typeface="Courier New" panose="02070309020205020404" pitchFamily="49" charset="0"/>
                <a:cs typeface="Courier New" panose="02070309020205020404" pitchFamily="49" charset="0"/>
              </a:rPr>
              <a:t>classList</a:t>
            </a:r>
            <a:r>
              <a:rPr lang="en-US" dirty="0"/>
              <a:t> property can be used to add, remove, or replace class values from an element with multiple classes</a:t>
            </a:r>
          </a:p>
          <a:p>
            <a:pPr lvl="1"/>
            <a:r>
              <a:rPr lang="en-US" dirty="0"/>
              <a:t>Nodes and inline styles</a:t>
            </a:r>
          </a:p>
          <a:p>
            <a:pPr lvl="2"/>
            <a:r>
              <a:rPr lang="en-US" dirty="0"/>
              <a:t>Sample code defining inline styles using the </a:t>
            </a:r>
            <a:r>
              <a:rPr lang="en-US" dirty="0">
                <a:latin typeface="Courier New" panose="02070309020205020404" pitchFamily="49" charset="0"/>
                <a:cs typeface="Courier New" panose="02070309020205020404" pitchFamily="49" charset="0"/>
              </a:rPr>
              <a:t>style</a:t>
            </a:r>
            <a:r>
              <a:rPr lang="en-US" dirty="0"/>
              <a:t> property:</a:t>
            </a:r>
            <a:br>
              <a:rPr lang="en-US" dirty="0"/>
            </a:br>
            <a:r>
              <a:rPr lang="en-US" dirty="0">
                <a:latin typeface="Courier New" panose="02070309020205020404" pitchFamily="49" charset="0"/>
                <a:cs typeface="Courier New" panose="02070309020205020404" pitchFamily="49" charset="0"/>
              </a:rPr>
              <a:t>mainH1.style.fontSize = "1.5em";</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mainH1.style.color = "blue";</a:t>
            </a:r>
          </a:p>
        </p:txBody>
      </p:sp>
    </p:spTree>
    <p:extLst>
      <p:ext uri="{BB962C8B-B14F-4D97-AF65-F5344CB8AC3E}">
        <p14:creationId xmlns:p14="http://schemas.microsoft.com/office/powerpoint/2010/main" val="3671234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Introducing Nodes (11 of 17)</a:t>
            </a:r>
          </a:p>
        </p:txBody>
      </p:sp>
      <p:pic>
        <p:nvPicPr>
          <p:cNvPr id="7" name="Picture Placeholder 6" descr="A code block that creates element nodes. Program code. In the code, the words in the variable names are merged, and the code contains the following keywords: function, let. Line 1: window, dot, add Event Listener, left parenthesis, left double quotation mark, load, right double quotation mark, comma, create light box, right parenthesis, semicolon. Line 2: Blank. Line 3: function, create light box, left parenthesis, right parenthesis, left brace. Line 4, indented once: forward slash, forward slash, light box container. Line 5, indented once: let, light Box, equals, document, dot, get Element By I d, left parenthesis, left double quotation mark, light box, right double quotation mark, right parenthesis, semicolon. Line 6: Blank. Line 7, indented once: forward slash, forward slash, Parts of the light box. Line 8, indented once: let, l b Title, equals, document, dot, create Element, left parenthesis, left double quotation mark, h 1, right double quotation mark, right parenthesis, semicolon. Line 9, indented once: let, l b counter, equals, document, dot, create Element, left parenthesis, left double quotation mark, div, right double quotation mark, right parenthesis, semicolon. Line 10, indented once: let, l b P r e v, equals, document, dot, create Element, left parenthesis, left double quotation mark, div, right double quotation mark, right parenthesis, semicolon. Line 11, indented once: let, l b Next, equals, document, dot, create Element, left parenthesis, left double quotation mark, div, right double quotation mark, right parenthesis, semicolon. Line 12, indented once: let, l b Play, equals, document, dot, create Element, left parenthesis, left double quotation mark, div, right double quotation mark, right parenthesis, semicolon. Line 13, indented once: let, l b Images, equals, document, dot, create Element, left parenthesis, left double quotation mark, div, right double quotation mark, right parenthesis, semicolon. Line 14: Right brace. In lines 8 to 13 of the above code, the h 1 and div element nodes are created.">
            <a:extLst>
              <a:ext uri="{FF2B5EF4-FFF2-40B4-BE49-F238E27FC236}">
                <a16:creationId xmlns:a16="http://schemas.microsoft.com/office/drawing/2014/main" id="{EA5D0777-1EC1-F448-A815-887EEDE1D597}"/>
              </a:ext>
            </a:extLst>
          </p:cNvPr>
          <p:cNvPicPr>
            <a:picLocks noGrp="1" noChangeAspect="1"/>
          </p:cNvPicPr>
          <p:nvPr>
            <p:ph type="pic" sz="quarter" idx="10"/>
          </p:nvPr>
        </p:nvPicPr>
        <p:blipFill>
          <a:blip r:embed="rId2"/>
          <a:stretch>
            <a:fillRect/>
          </a:stretch>
        </p:blipFill>
        <p:spPr>
          <a:xfrm>
            <a:off x="731520" y="1619556"/>
            <a:ext cx="8590178" cy="3817857"/>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9486900" y="4070657"/>
            <a:ext cx="1968478" cy="1808163"/>
          </a:xfrm>
        </p:spPr>
        <p:txBody>
          <a:bodyPr/>
          <a:lstStyle/>
          <a:p>
            <a:r>
              <a:rPr lang="en-US" dirty="0"/>
              <a:t>Figure 5-9 Creating element nodes</a:t>
            </a:r>
          </a:p>
        </p:txBody>
      </p:sp>
    </p:spTree>
    <p:extLst>
      <p:ext uri="{BB962C8B-B14F-4D97-AF65-F5344CB8AC3E}">
        <p14:creationId xmlns:p14="http://schemas.microsoft.com/office/powerpoint/2010/main" val="3611994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Introducing Nodes (12 of 17)</a:t>
            </a:r>
          </a:p>
        </p:txBody>
      </p:sp>
      <p:pic>
        <p:nvPicPr>
          <p:cNvPr id="7" name="Picture Placeholder 6" descr="A code block that attaches element nodes to the light box container. Program code. In the code, the words in the variable names are merged, and the code contains the following keywords: let. Line 1, indented once: let, l b Images, equals, document, dot, create Element, left parenthesis, left double quotation mark, div, right double quotation mark, semicolon. Line 2: Blank. Line 3, indented once: forward slash, forward slash, Design the light box title. Line 4, indented once: light Box, dot, append Child, left parenthesis, l b Title, right parenthesis, semicolon. Line 5, indented once: l b Title, dot, i d, equals, left parenthesis, l b Title, right parenthesis, semicolon. Line 6: Blank. Line 7, indented once: forward slash, forward slash, Design the light box slide counter. Line 8, indented once: light Box, dot, append Child, left parenthesis, l b Counter, right parenthesis, semicolon. Line 9, indented once: l b Counter, dot, i d, equals, left parenthesis, l b Counter, right parenthesis, semicolon. Line 10: Blank. Line 11, indented once: forward slash, forward slash, Design the light box previous slide button. Line 12, indented once: light Box, dot, append Child, left parenthesis, l b P r e v, right parenthesis, semicolon. Line 13, indented once: l b P r e v, dot, i d, equals, left parenthesis, l b P r e v, right parenthesis, semicolon. Line 14: Blank. Line 15, indented once: forward slash, forward slash, Design the light box next slide button. Line 16, indented once: light Box, dot, append Child, left parenthesis, l b Next, right parenthesis, semicolon. Line 17, indented once: l b Next, dot, i d, equals, left parenthesis, l b Next, right parenthesis, semicolon. Line 18: Blank. Line 19, indented once: forward slash, forward slash, Design the light box Play hyphen Pause button. Line 20, indented once: light Box, dot, append Child, left parenthesis, l b Play, right parenthesis, semicolon. Line 21, indented once: l b Play, dot, i d, equals, left parenthesis, l b Play, right parenthesis, semicolon. Line 22: Blank. Line 23, indented once: forward slash, forward slash, Design the light box images container. Line 24, indented once: light Box, dot, append Child, left parenthesis, l b Images, right parenthesis, semicolon. Line 25, indented once: l b Images, dot, i d, equals, left parenthesis, l b Images, right parenthesis, semicolon. Line 26: Right brace. In line 4 of the above code, the light box heading is appended. In line 8, the image slide counter is appended. In lines 11 to 17, the previous and next buttons are appended. In line 20, the Play Pause button is appended. In line 24, the box containing the slide images are appended.">
            <a:extLst>
              <a:ext uri="{FF2B5EF4-FFF2-40B4-BE49-F238E27FC236}">
                <a16:creationId xmlns:a16="http://schemas.microsoft.com/office/drawing/2014/main" id="{3203E4C2-8B5F-0B47-B12D-AE5AA4A8E22B}"/>
              </a:ext>
            </a:extLst>
          </p:cNvPr>
          <p:cNvPicPr>
            <a:picLocks noGrp="1" noChangeAspect="1"/>
          </p:cNvPicPr>
          <p:nvPr>
            <p:ph type="pic" sz="quarter" idx="10"/>
          </p:nvPr>
        </p:nvPicPr>
        <p:blipFill>
          <a:blip r:embed="rId2"/>
          <a:stretch>
            <a:fillRect/>
          </a:stretch>
        </p:blipFill>
        <p:spPr>
          <a:xfrm>
            <a:off x="733118" y="1618489"/>
            <a:ext cx="6141211" cy="4626712"/>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p:txBody>
          <a:bodyPr/>
          <a:lstStyle/>
          <a:p>
            <a:r>
              <a:rPr lang="en-US" dirty="0"/>
              <a:t>Figure 5-10 Attaching element nodes to the lightbox container</a:t>
            </a:r>
          </a:p>
        </p:txBody>
      </p:sp>
    </p:spTree>
    <p:extLst>
      <p:ext uri="{BB962C8B-B14F-4D97-AF65-F5344CB8AC3E}">
        <p14:creationId xmlns:p14="http://schemas.microsoft.com/office/powerpoint/2010/main" val="2857007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Chapter Objectives (1 of 2)</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pPr marL="0" indent="0">
              <a:buNone/>
            </a:pPr>
            <a:r>
              <a:rPr lang="en-US" dirty="0"/>
              <a:t>By the end of this chapter, you should be able to:</a:t>
            </a:r>
            <a:br>
              <a:rPr lang="en-US" dirty="0"/>
            </a:br>
            <a:endParaRPr lang="en-US" dirty="0"/>
          </a:p>
          <a:p>
            <a:pPr>
              <a:spcAft>
                <a:spcPts val="1200"/>
              </a:spcAft>
            </a:pPr>
            <a:r>
              <a:rPr lang="en-US" dirty="0"/>
              <a:t>Understand the principles of building a web app.</a:t>
            </a:r>
          </a:p>
          <a:p>
            <a:pPr>
              <a:spcAft>
                <a:spcPts val="1200"/>
              </a:spcAft>
            </a:pPr>
            <a:r>
              <a:rPr lang="en-US" dirty="0"/>
              <a:t>Create nodes and append them to a web document.</a:t>
            </a:r>
          </a:p>
          <a:p>
            <a:pPr>
              <a:spcAft>
                <a:spcPts val="1200"/>
              </a:spcAft>
            </a:pPr>
            <a:r>
              <a:rPr lang="en-US" dirty="0"/>
              <a:t>Restructure a web document by adding, deleting, copying, and moving element nodes.</a:t>
            </a:r>
          </a:p>
          <a:p>
            <a:pPr>
              <a:spcAft>
                <a:spcPts val="1200"/>
              </a:spcAft>
            </a:pPr>
            <a:r>
              <a:rPr lang="en-US" dirty="0"/>
              <a:t>Define a timed command that repeats a function or command block at set intervals.</a:t>
            </a:r>
          </a:p>
        </p:txBody>
      </p:sp>
    </p:spTree>
    <p:extLst>
      <p:ext uri="{BB962C8B-B14F-4D97-AF65-F5344CB8AC3E}">
        <p14:creationId xmlns:p14="http://schemas.microsoft.com/office/powerpoint/2010/main" val="3536948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Introducing Nodes (13 of 17)</a:t>
            </a:r>
          </a:p>
        </p:txBody>
      </p:sp>
      <p:pic>
        <p:nvPicPr>
          <p:cNvPr id="7" name="Picture Placeholder 6" descr="The element hierarchy in the code for the light box app is viewed in the elements tab in the Chrome browser's console. The element hierarchy is viewed in the elements tab of the console. In the hierarchy, the nodes created and appended to the document can be seen. The styles applied to the selected element can be seen int he styles tab. The cursor is hovered over an element to highlight it in the page. The selected element is highlighted within the web page in the browser window.">
            <a:extLst>
              <a:ext uri="{FF2B5EF4-FFF2-40B4-BE49-F238E27FC236}">
                <a16:creationId xmlns:a16="http://schemas.microsoft.com/office/drawing/2014/main" id="{FAF6BBFE-E9A0-474E-8FEA-BBCD5938A3C1}"/>
              </a:ext>
            </a:extLst>
          </p:cNvPr>
          <p:cNvPicPr>
            <a:picLocks noGrp="1" noChangeAspect="1"/>
          </p:cNvPicPr>
          <p:nvPr>
            <p:ph type="pic" sz="quarter" idx="10"/>
          </p:nvPr>
        </p:nvPicPr>
        <p:blipFill>
          <a:blip r:embed="rId2"/>
          <a:stretch>
            <a:fillRect/>
          </a:stretch>
        </p:blipFill>
        <p:spPr>
          <a:xfrm>
            <a:off x="731519" y="1619557"/>
            <a:ext cx="7196871" cy="4519986"/>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8131628" y="4070657"/>
            <a:ext cx="3323749" cy="1808163"/>
          </a:xfrm>
        </p:spPr>
        <p:txBody>
          <a:bodyPr/>
          <a:lstStyle/>
          <a:p>
            <a:r>
              <a:rPr lang="en-US" dirty="0"/>
              <a:t>Figure 5-11 Viewing the element hierarchy in the Elements tab</a:t>
            </a:r>
          </a:p>
        </p:txBody>
      </p:sp>
    </p:spTree>
    <p:extLst>
      <p:ext uri="{BB962C8B-B14F-4D97-AF65-F5344CB8AC3E}">
        <p14:creationId xmlns:p14="http://schemas.microsoft.com/office/powerpoint/2010/main" val="733128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Introducing Nodes (14 of 17)</a:t>
            </a:r>
          </a:p>
        </p:txBody>
      </p:sp>
      <p:pic>
        <p:nvPicPr>
          <p:cNvPr id="7" name="Picture Placeholder 6" descr="A code block that adds images to the light box app. Program code. In the code, the words in the variable names are merged, and the code contains the following keywords: let, for. Line 1: Forward slash, forward slash, Design the light box images container. Line 2: light Box, dot, append Child, left parenthesis, l b Images, right parenthesis, semicolon. Line 3: l b Images, dot i d, equals, left double quotation mark, l b Images, right double quotation mark, semicolon. Line 4: Forward slash, forward slash, Add images from the i m g Files array to the container. Line 5: for, left parenthesis, let, i, equals, 0, semicolon, i, less than, i m g Count, semicolon, i, plus, plus, right parenthesis, left brace Line 6, indented once: let, image, equals, document, dot, create Element, left parenthesis, left double quotation mark, i m g, right double quotation mark, right parenthesis, semicolon. Line 7, indented once: image, dot, s r c, equals, i m g Files, left bracket, i, right bracket, semicolon. Line 8, indented once: image, dot, alt, equals i m g Captions, left bracket, i, right bracket, semicolon. Line 9, indented once: l b Images, dot, append Child, left parenthesis, image, right parenthesis, semicolon. Line 10, indented once: Right brace. Line 11: Right brace. In line 5, the code loops through the contents of the i m g Files array. In lines 7 and 8, for each item in the array, an i m g element is created with the s r c attribute pointing to the image file and the alt attribute containing the image caption. In line 9, the image is added to the l b Images container.">
            <a:extLst>
              <a:ext uri="{FF2B5EF4-FFF2-40B4-BE49-F238E27FC236}">
                <a16:creationId xmlns:a16="http://schemas.microsoft.com/office/drawing/2014/main" id="{DB9AACCB-E086-BF40-81AE-46C361BA9A67}"/>
              </a:ext>
            </a:extLst>
          </p:cNvPr>
          <p:cNvPicPr>
            <a:picLocks noGrp="1" noChangeAspect="1"/>
          </p:cNvPicPr>
          <p:nvPr>
            <p:ph type="pic" sz="quarter" idx="10"/>
          </p:nvPr>
        </p:nvPicPr>
        <p:blipFill>
          <a:blip r:embed="rId2"/>
          <a:stretch>
            <a:fillRect/>
          </a:stretch>
        </p:blipFill>
        <p:spPr>
          <a:xfrm>
            <a:off x="733117" y="1618488"/>
            <a:ext cx="5798311" cy="4583096"/>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p:txBody>
          <a:bodyPr/>
          <a:lstStyle/>
          <a:p>
            <a:r>
              <a:rPr lang="en-US" dirty="0"/>
              <a:t>Figure 5-12 Adding images to the lightbox</a:t>
            </a:r>
          </a:p>
        </p:txBody>
      </p:sp>
    </p:spTree>
    <p:extLst>
      <p:ext uri="{BB962C8B-B14F-4D97-AF65-F5344CB8AC3E}">
        <p14:creationId xmlns:p14="http://schemas.microsoft.com/office/powerpoint/2010/main" val="43963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Introducing Nodes (15 of 17)</a:t>
            </a:r>
          </a:p>
        </p:txBody>
      </p:sp>
      <p:pic>
        <p:nvPicPr>
          <p:cNvPr id="7" name="Picture Placeholder 6" descr="A code block that adds the title and counter to the light box app. Program code. In the code, the words in the variable names are merged, and the code contains the following keywords: let. Line 1: Forward slash, forward slash, Design the light box title. Line 2: light Box, dot, append Child, left parenthesis, l b Title, right parenthesis, semicolon. Line 3: l b Title, dot, i d, equals, left double quotation mark, l b Title, right double quotation mar, semicolon. Line 4: l b Title, dot, text Content, equals, light box Title, semicolon. Line 5: Blank. Line 6: Forward slash, forward slash, Design the light box slide counter. Line 6: light Box, dot, append Child, left parenthesis, l b Counter, right parenthesis, semicolon. Line 7: light Box, dot, append Child, left parenthesis, l b Counter, right parenthesis, semicolon. Line 8: l b Counter, dot, i d, equals, left double quotation mark, l b Counter, right double quotation mark, semicolon. Line 9: let, current I m g, equals, 1, semicolon. Line 10: l b Counter, dot, text Content, equals, current I m g, plus, left double quotation mark, character space, forward slash, character space, right double quotation mark, plus, i m g Count, semicolon. In line 4 of the above code, the light box title is added. In line 9, the initial value of the current I m g variable is set to 1. In line 10, the current image number and the count of all images is displayed.">
            <a:extLst>
              <a:ext uri="{FF2B5EF4-FFF2-40B4-BE49-F238E27FC236}">
                <a16:creationId xmlns:a16="http://schemas.microsoft.com/office/drawing/2014/main" id="{E9FF8C55-F914-A34C-ADC7-DBB769DD7C0B}"/>
              </a:ext>
            </a:extLst>
          </p:cNvPr>
          <p:cNvPicPr>
            <a:picLocks noGrp="1" noChangeAspect="1"/>
          </p:cNvPicPr>
          <p:nvPr>
            <p:ph type="pic" sz="quarter" idx="10"/>
          </p:nvPr>
        </p:nvPicPr>
        <p:blipFill>
          <a:blip r:embed="rId2"/>
          <a:stretch>
            <a:fillRect/>
          </a:stretch>
        </p:blipFill>
        <p:spPr>
          <a:xfrm>
            <a:off x="731520" y="1619557"/>
            <a:ext cx="7547066" cy="3570655"/>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7478972" y="5206715"/>
            <a:ext cx="3976406" cy="672105"/>
          </a:xfrm>
        </p:spPr>
        <p:txBody>
          <a:bodyPr/>
          <a:lstStyle/>
          <a:p>
            <a:r>
              <a:rPr lang="en-US" dirty="0"/>
              <a:t>Figure 5-13 Adding the lightbox title and counter</a:t>
            </a:r>
          </a:p>
        </p:txBody>
      </p:sp>
    </p:spTree>
    <p:extLst>
      <p:ext uri="{BB962C8B-B14F-4D97-AF65-F5344CB8AC3E}">
        <p14:creationId xmlns:p14="http://schemas.microsoft.com/office/powerpoint/2010/main" val="3082259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Introducing Nodes (16 of 17)</a:t>
            </a:r>
          </a:p>
        </p:txBody>
      </p:sp>
      <p:pic>
        <p:nvPicPr>
          <p:cNvPr id="7" name="Picture Placeholder 6" descr="A code block that adds the symbols for the buttons in the light box app. Program code. In the code, the words in the variable names are merged. Line 1: Forward slash, forward slash, Design the light box previous slide button. Line 2: light Box, dot, append Child, left parenthesis, l b P r e v, right parenthesis, semicolon. Line 3: l b P r e v, dot, i d, equals, left double quotation mark, l b P r e v, right double quotation mark, semicolon. Line 4: l b P r e v, dot, inner H T M L, equals, left double quotation mark, ampersand hash 9664, semicolon, right double quotation mark, semicolon. Line 5: Blank. Line 6: Forward slash, forward slash, Design the light box next slide button. Line 7: light Box, dot, append Child, left parenthesis, l b Next, right parenthesis, semicolon. Line 8: l b Next, dot, i d, equals, left double quotation mark, l b Next, right double quotation mark, semicolon. Line 9: l b Next, dot, inner H T M L, equals, left double quotation mark, ampersand hash 9654, semicolon, right double quotation mark, semicolon. Line 10: Blank. Line 11: Forward slash, forward slash, Design the light box Play hyphen Pause button. Line 12: light Box, dot, append Child, left parenthesis, l b Play, right parenthesis, semicolon. Line 13: l b Play, dot, i d, equals, left double quotation mark, l b Play, right double quotation mark, semicolon. Line 14: l b Play, dot, inner H T M L, equals, left double quotation mark, ampersand hash 9199, semicolon, right double quotation mark, semicolon. Line 4 in the above code displays the left pointing arrow symbol. Line 9 displays the right pointing arrow symbol. Line 14 displays the play pause symbol. ">
            <a:extLst>
              <a:ext uri="{FF2B5EF4-FFF2-40B4-BE49-F238E27FC236}">
                <a16:creationId xmlns:a16="http://schemas.microsoft.com/office/drawing/2014/main" id="{0132A3E6-6C6C-0141-9274-1FD2DA33BDF6}"/>
              </a:ext>
            </a:extLst>
          </p:cNvPr>
          <p:cNvPicPr>
            <a:picLocks noGrp="1" noChangeAspect="1"/>
          </p:cNvPicPr>
          <p:nvPr>
            <p:ph type="pic" sz="quarter" idx="10"/>
          </p:nvPr>
        </p:nvPicPr>
        <p:blipFill>
          <a:blip r:embed="rId2"/>
          <a:stretch>
            <a:fillRect/>
          </a:stretch>
        </p:blipFill>
        <p:spPr>
          <a:xfrm>
            <a:off x="731519" y="1619556"/>
            <a:ext cx="7404479" cy="3915830"/>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8294914" y="4070657"/>
            <a:ext cx="3160464" cy="1808163"/>
          </a:xfrm>
        </p:spPr>
        <p:txBody>
          <a:bodyPr/>
          <a:lstStyle/>
          <a:p>
            <a:r>
              <a:rPr lang="en-US" dirty="0"/>
              <a:t>Figure 5-14 Adding the symbols for the buttons in the lightbox</a:t>
            </a:r>
          </a:p>
        </p:txBody>
      </p:sp>
    </p:spTree>
    <p:extLst>
      <p:ext uri="{BB962C8B-B14F-4D97-AF65-F5344CB8AC3E}">
        <p14:creationId xmlns:p14="http://schemas.microsoft.com/office/powerpoint/2010/main" val="2838974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Introducing Nodes (17 of 17)</a:t>
            </a:r>
          </a:p>
        </p:txBody>
      </p:sp>
      <p:pic>
        <p:nvPicPr>
          <p:cNvPr id="7" name="Picture Placeholder 6" descr="The light box apps webpage is shown along with the developer console in the Chrome browser. A series of 4 images are displayed in the webpage from left to right. On the top left corner of the first image is the light box counter. Above the images is the light box title that says, &quot;My Western Vacation.&quot; The images are displayed below the title in a row. The top section of the webpage lists some instructions on how to view the slideshow and use the controls in the app. In the console window the code that displays the symbols for the previous, next, and play pause buttons are highlighted and so is the code that appends the images to the light box container.">
            <a:extLst>
              <a:ext uri="{FF2B5EF4-FFF2-40B4-BE49-F238E27FC236}">
                <a16:creationId xmlns:a16="http://schemas.microsoft.com/office/drawing/2014/main" id="{20117B67-A329-4B47-B71C-27A43A3FF254}"/>
              </a:ext>
            </a:extLst>
          </p:cNvPr>
          <p:cNvPicPr>
            <a:picLocks noGrp="1" noChangeAspect="1"/>
          </p:cNvPicPr>
          <p:nvPr>
            <p:ph type="pic" sz="quarter" idx="10"/>
          </p:nvPr>
        </p:nvPicPr>
        <p:blipFill>
          <a:blip r:embed="rId2"/>
          <a:stretch>
            <a:fillRect/>
          </a:stretch>
        </p:blipFill>
        <p:spPr>
          <a:xfrm>
            <a:off x="731519" y="1619556"/>
            <a:ext cx="7873637" cy="4448925"/>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8784770" y="4070657"/>
            <a:ext cx="2670607" cy="1808163"/>
          </a:xfrm>
        </p:spPr>
        <p:txBody>
          <a:bodyPr/>
          <a:lstStyle/>
          <a:p>
            <a:r>
              <a:rPr lang="en-US" dirty="0"/>
              <a:t>Figure 5-15 Lightbox images and text </a:t>
            </a:r>
          </a:p>
          <a:p>
            <a:endParaRPr lang="en-US" dirty="0"/>
          </a:p>
          <a:p>
            <a:r>
              <a:rPr lang="en-US" dirty="0"/>
              <a:t>Joan Carey</a:t>
            </a:r>
          </a:p>
        </p:txBody>
      </p:sp>
    </p:spTree>
    <p:extLst>
      <p:ext uri="{BB962C8B-B14F-4D97-AF65-F5344CB8AC3E}">
        <p14:creationId xmlns:p14="http://schemas.microsoft.com/office/powerpoint/2010/main" val="3484940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Restructuring a Node Tree (1 of 8)</a:t>
            </a:r>
          </a:p>
        </p:txBody>
      </p:sp>
      <p:pic>
        <p:nvPicPr>
          <p:cNvPr id="7" name="Picture Placeholder 6" descr="A diagram shows how to move forward through the list of images in the light box app. The relevant code for the images is the following. Program code. In the code, the words in the variable names are merged. Left single angle bracket, div, i d, equals, left double quotation mark, l b Images, right double quotation mark, right single angle bracket, left single angle bracket, forward slash, div, right single angle bracket. This holds the images from 1 to 6. When the right arrow symbol is clicked, the images move forward and the light box app sends the first image to the back of the image list. The remaining images are shifted forward by one position.">
            <a:extLst>
              <a:ext uri="{FF2B5EF4-FFF2-40B4-BE49-F238E27FC236}">
                <a16:creationId xmlns:a16="http://schemas.microsoft.com/office/drawing/2014/main" id="{DCD22317-072F-9C4E-A016-5FA7AEFF65A9}"/>
              </a:ext>
            </a:extLst>
          </p:cNvPr>
          <p:cNvPicPr>
            <a:picLocks noGrp="1" noChangeAspect="1"/>
          </p:cNvPicPr>
          <p:nvPr>
            <p:ph type="pic" sz="quarter" idx="10"/>
          </p:nvPr>
        </p:nvPicPr>
        <p:blipFill>
          <a:blip r:embed="rId2"/>
          <a:stretch>
            <a:fillRect/>
          </a:stretch>
        </p:blipFill>
        <p:spPr>
          <a:xfrm>
            <a:off x="731520" y="1619556"/>
            <a:ext cx="7759266" cy="4259263"/>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8703128" y="4070657"/>
            <a:ext cx="2752249" cy="1808163"/>
          </a:xfrm>
        </p:spPr>
        <p:txBody>
          <a:bodyPr/>
          <a:lstStyle/>
          <a:p>
            <a:r>
              <a:rPr lang="en-US" dirty="0"/>
              <a:t>Figure 5-16 Moving forward through the list of images</a:t>
            </a:r>
          </a:p>
        </p:txBody>
      </p:sp>
    </p:spTree>
    <p:extLst>
      <p:ext uri="{BB962C8B-B14F-4D97-AF65-F5344CB8AC3E}">
        <p14:creationId xmlns:p14="http://schemas.microsoft.com/office/powerpoint/2010/main" val="2349455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66E4-6930-FC4A-A21A-0E346FB53EE0}"/>
              </a:ext>
            </a:extLst>
          </p:cNvPr>
          <p:cNvSpPr>
            <a:spLocks noGrp="1"/>
          </p:cNvSpPr>
          <p:nvPr>
            <p:ph type="title"/>
          </p:nvPr>
        </p:nvSpPr>
        <p:spPr/>
        <p:txBody>
          <a:bodyPr/>
          <a:lstStyle/>
          <a:p>
            <a:r>
              <a:rPr lang="en-US" dirty="0"/>
              <a:t>Restructuring a Node Tree (2 of 8)</a:t>
            </a:r>
          </a:p>
        </p:txBody>
      </p:sp>
      <p:sp>
        <p:nvSpPr>
          <p:cNvPr id="3" name="Text Placeholder 2">
            <a:extLst>
              <a:ext uri="{FF2B5EF4-FFF2-40B4-BE49-F238E27FC236}">
                <a16:creationId xmlns:a16="http://schemas.microsoft.com/office/drawing/2014/main" id="{60B18BB7-F5D3-BC41-9C2A-AEFB3109BE02}"/>
              </a:ext>
            </a:extLst>
          </p:cNvPr>
          <p:cNvSpPr>
            <a:spLocks noGrp="1"/>
          </p:cNvSpPr>
          <p:nvPr>
            <p:ph type="body" sz="quarter" idx="17"/>
          </p:nvPr>
        </p:nvSpPr>
        <p:spPr/>
        <p:txBody>
          <a:bodyPr/>
          <a:lstStyle/>
          <a:p>
            <a:r>
              <a:rPr lang="en-US" dirty="0"/>
              <a:t>Moving nodes with the </a:t>
            </a:r>
            <a:r>
              <a:rPr lang="en-US" dirty="0" err="1">
                <a:latin typeface="Courier New" panose="02070309020205020404" pitchFamily="49" charset="0"/>
                <a:cs typeface="Courier New" panose="02070309020205020404" pitchFamily="49" charset="0"/>
              </a:rPr>
              <a:t>appendChild</a:t>
            </a:r>
            <a:r>
              <a:rPr lang="en-US" dirty="0">
                <a:latin typeface="Courier New" panose="02070309020205020404" pitchFamily="49" charset="0"/>
                <a:cs typeface="Courier New" panose="02070309020205020404" pitchFamily="49" charset="0"/>
              </a:rPr>
              <a:t>()</a:t>
            </a:r>
            <a:r>
              <a:rPr lang="en-US" dirty="0"/>
              <a:t> method</a:t>
            </a:r>
          </a:p>
          <a:p>
            <a:pPr lvl="1"/>
            <a:r>
              <a:rPr lang="en-US" dirty="0"/>
              <a:t>Calling the </a:t>
            </a:r>
            <a:r>
              <a:rPr lang="en-US" dirty="0" err="1">
                <a:latin typeface="Courier New" panose="02070309020205020404" pitchFamily="49" charset="0"/>
                <a:cs typeface="Courier New" panose="02070309020205020404" pitchFamily="49" charset="0"/>
              </a:rPr>
              <a:t>appendChild</a:t>
            </a:r>
            <a:r>
              <a:rPr lang="en-US" dirty="0">
                <a:latin typeface="Courier New" panose="02070309020205020404" pitchFamily="49" charset="0"/>
                <a:cs typeface="Courier New" panose="02070309020205020404" pitchFamily="49" charset="0"/>
              </a:rPr>
              <a:t>()</a:t>
            </a:r>
            <a:r>
              <a:rPr lang="en-US" dirty="0"/>
              <a:t> method on a node that is already part of a document tree moves it to the end of the child list</a:t>
            </a:r>
          </a:p>
          <a:p>
            <a:pPr lvl="1"/>
            <a:r>
              <a:rPr lang="en-US" dirty="0"/>
              <a:t>Any nodes with greater index values will have their index reduced by 1 (shift left)</a:t>
            </a:r>
          </a:p>
          <a:p>
            <a:pPr lvl="1"/>
            <a:r>
              <a:rPr lang="en-US" dirty="0"/>
              <a:t>Sample code to move the first child node in a list to the end position:</a:t>
            </a:r>
            <a:br>
              <a:rPr lang="en-US" dirty="0"/>
            </a:br>
            <a:r>
              <a:rPr lang="en-US" dirty="0" err="1">
                <a:latin typeface="Courier New" panose="02070309020205020404" pitchFamily="49" charset="0"/>
                <a:cs typeface="Courier New" panose="02070309020205020404" pitchFamily="49" charset="0"/>
              </a:rPr>
              <a:t>lbImages.appendChild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lbImages.firstElementChild</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416048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Restructuring a Node Tree (3 of 8)</a:t>
            </a:r>
          </a:p>
        </p:txBody>
      </p:sp>
      <p:pic>
        <p:nvPicPr>
          <p:cNvPr id="7" name="Picture Placeholder 6" descr="A code block with the show Next function. Program code. In the code, the words in the variable names are merged. Line 1, indented twice: l b Images, dot, append Child, left parenthesis, image, right parenthesis, semicolon. Line 2, indented once: Right brace. Line 3: Blank. Line 4, indented once: Forward slash, forward slash, Function to move forward through the image list. Line 5, indented once: function show Next, left parenthesis, right parenthesis, left brace. Line 6, indented twice: l b Images, dot, append Child, left parenthesis, l b Images, dot, first Element Child, right parenthesis, semicolon. Line 7, indented twice: left parenthesis, current I m g, less than, i m g Count, right parenthesis, question mark, current I m g, plus, plus, colon, current I m g, equals, 1, semicolon. Line 8, indented twice: l b Counter, dot, text Content, equals, current I m g, plus, left double quotation mark, character space, forward slash, character space, right double quotation mark, plus, i m g Count, semicolon. Line 9, indented once: Right brace. Line 10: Right brace. In line 6 of the above code, the first image is moved to the end of the list. In line 7, the image count is increased by 1 until the last image is reached, then the image is reset to 1. In line 8, the text in the image counter box is updated.">
            <a:extLst>
              <a:ext uri="{FF2B5EF4-FFF2-40B4-BE49-F238E27FC236}">
                <a16:creationId xmlns:a16="http://schemas.microsoft.com/office/drawing/2014/main" id="{AA6DE3B4-7976-D142-B36B-DB73961F263E}"/>
              </a:ext>
            </a:extLst>
          </p:cNvPr>
          <p:cNvPicPr>
            <a:picLocks noGrp="1" noChangeAspect="1"/>
          </p:cNvPicPr>
          <p:nvPr>
            <p:ph type="pic" sz="quarter" idx="10"/>
          </p:nvPr>
        </p:nvPicPr>
        <p:blipFill>
          <a:blip r:embed="rId2"/>
          <a:stretch>
            <a:fillRect/>
          </a:stretch>
        </p:blipFill>
        <p:spPr>
          <a:xfrm>
            <a:off x="731520" y="1619557"/>
            <a:ext cx="8876816" cy="4111772"/>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9780814" y="4070657"/>
            <a:ext cx="1674564" cy="1808163"/>
          </a:xfrm>
        </p:spPr>
        <p:txBody>
          <a:bodyPr/>
          <a:lstStyle/>
          <a:p>
            <a:r>
              <a:rPr lang="en-US" dirty="0"/>
              <a:t>Figure 5-17 The </a:t>
            </a:r>
            <a:r>
              <a:rPr lang="en-US" dirty="0" err="1">
                <a:latin typeface="Courier New" panose="02070309020205020404" pitchFamily="49" charset="0"/>
                <a:cs typeface="Courier New" panose="02070309020205020404" pitchFamily="49" charset="0"/>
              </a:rPr>
              <a:t>showNext</a:t>
            </a:r>
            <a:r>
              <a:rPr lang="en-US" dirty="0">
                <a:latin typeface="Courier New" panose="02070309020205020404" pitchFamily="49" charset="0"/>
                <a:cs typeface="Courier New" panose="02070309020205020404" pitchFamily="49" charset="0"/>
              </a:rPr>
              <a:t>()</a:t>
            </a:r>
            <a:r>
              <a:rPr lang="en-US" dirty="0"/>
              <a:t> function</a:t>
            </a:r>
          </a:p>
        </p:txBody>
      </p:sp>
    </p:spTree>
    <p:extLst>
      <p:ext uri="{BB962C8B-B14F-4D97-AF65-F5344CB8AC3E}">
        <p14:creationId xmlns:p14="http://schemas.microsoft.com/office/powerpoint/2010/main" val="424994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Restructuring a Node Tree (4 of 8)</a:t>
            </a:r>
          </a:p>
        </p:txBody>
      </p:sp>
      <p:pic>
        <p:nvPicPr>
          <p:cNvPr id="7" name="Picture Placeholder 6" descr="A code block that contains the code for the event handler for the show Next function. Program code. In the code, the words in the variable names are merged. Line 1: Forward slash, forward slash, Design the light box next slide button. Line 2: light Box, dot, append Child, left parenthesis, l b Next, right parenthesis, semicolon. Line 3: l b Next, dot, i d, equals, left double quotation mark, l b Next, right double quotation mark, semicolon. Line 4: l b Next, dot, inner H T M L, equals, left double quotation mark, ampersand, hash, 9654, semicolon, right double quotation mark, semicolon. Line 5: l b Next, dot, on click, equals, show Next, semicolon. In line 5 of the above code, the show Next function runs when the Next button is clicked.">
            <a:extLst>
              <a:ext uri="{FF2B5EF4-FFF2-40B4-BE49-F238E27FC236}">
                <a16:creationId xmlns:a16="http://schemas.microsoft.com/office/drawing/2014/main" id="{DA2B1E7A-E7D4-C342-9A85-883BE1DDA326}"/>
              </a:ext>
            </a:extLst>
          </p:cNvPr>
          <p:cNvPicPr>
            <a:picLocks noGrp="1" noChangeAspect="1"/>
          </p:cNvPicPr>
          <p:nvPr>
            <p:ph type="pic" sz="quarter" idx="10"/>
          </p:nvPr>
        </p:nvPicPr>
        <p:blipFill>
          <a:blip r:embed="rId2"/>
          <a:stretch>
            <a:fillRect/>
          </a:stretch>
        </p:blipFill>
        <p:spPr>
          <a:xfrm>
            <a:off x="731520" y="1619557"/>
            <a:ext cx="6549768" cy="3491286"/>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p:txBody>
          <a:bodyPr/>
          <a:lstStyle/>
          <a:p>
            <a:r>
              <a:rPr lang="en-US" dirty="0"/>
              <a:t>Figure 5-18 Event handler for the </a:t>
            </a:r>
            <a:r>
              <a:rPr lang="en-US" dirty="0" err="1">
                <a:latin typeface="Courier New" panose="02070309020205020404" pitchFamily="49" charset="0"/>
                <a:cs typeface="Courier New" panose="02070309020205020404" pitchFamily="49" charset="0"/>
              </a:rPr>
              <a:t>showNext</a:t>
            </a:r>
            <a:r>
              <a:rPr lang="en-US" dirty="0">
                <a:latin typeface="Courier New" panose="02070309020205020404" pitchFamily="49" charset="0"/>
                <a:cs typeface="Courier New" panose="02070309020205020404" pitchFamily="49" charset="0"/>
              </a:rPr>
              <a:t>()</a:t>
            </a:r>
            <a:r>
              <a:rPr lang="en-US" dirty="0"/>
              <a:t> function</a:t>
            </a:r>
          </a:p>
        </p:txBody>
      </p:sp>
    </p:spTree>
    <p:extLst>
      <p:ext uri="{BB962C8B-B14F-4D97-AF65-F5344CB8AC3E}">
        <p14:creationId xmlns:p14="http://schemas.microsoft.com/office/powerpoint/2010/main" val="2862283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Restructuring a Node Tree (5 of 8)</a:t>
            </a:r>
          </a:p>
        </p:txBody>
      </p:sp>
      <p:pic>
        <p:nvPicPr>
          <p:cNvPr id="7" name="Picture Placeholder 6" descr="A diagram shows how to move backward through the list of images in the light box app. The relevant code for the images is the following. Program code. In the code, the words in the variable names are merged. Left single angle bracket, div, i d, equals, left double quotation mark, l b Images, right double quotation mark, right single angle bracket, left single angle bracket, forward slash, div, right single angle bracket. This holds the images from 1 to 6. When the left arrow symbol is clicked, the images move backward and the light box app sends the last image to the beginning of the image list. The remaining images are shifted back by one position.">
            <a:extLst>
              <a:ext uri="{FF2B5EF4-FFF2-40B4-BE49-F238E27FC236}">
                <a16:creationId xmlns:a16="http://schemas.microsoft.com/office/drawing/2014/main" id="{CAAFCA13-F148-8145-90B7-19A347A72897}"/>
              </a:ext>
            </a:extLst>
          </p:cNvPr>
          <p:cNvPicPr>
            <a:picLocks noGrp="1" noChangeAspect="1"/>
          </p:cNvPicPr>
          <p:nvPr>
            <p:ph type="pic" sz="quarter" idx="10"/>
          </p:nvPr>
        </p:nvPicPr>
        <p:blipFill>
          <a:blip r:embed="rId2"/>
          <a:stretch>
            <a:fillRect/>
          </a:stretch>
        </p:blipFill>
        <p:spPr>
          <a:xfrm>
            <a:off x="731520" y="1619557"/>
            <a:ext cx="8134618" cy="4454672"/>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9046028" y="4070657"/>
            <a:ext cx="2409349" cy="1808163"/>
          </a:xfrm>
        </p:spPr>
        <p:txBody>
          <a:bodyPr/>
          <a:lstStyle/>
          <a:p>
            <a:r>
              <a:rPr lang="en-US" dirty="0"/>
              <a:t>Figure 5-19 Moving backward through the list of images</a:t>
            </a:r>
          </a:p>
        </p:txBody>
      </p:sp>
    </p:spTree>
    <p:extLst>
      <p:ext uri="{BB962C8B-B14F-4D97-AF65-F5344CB8AC3E}">
        <p14:creationId xmlns:p14="http://schemas.microsoft.com/office/powerpoint/2010/main" val="3662082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Chapter </a:t>
            </a:r>
            <a:r>
              <a:rPr lang="en-US"/>
              <a:t>Objectives (2 </a:t>
            </a:r>
            <a:r>
              <a:rPr lang="en-US" dirty="0"/>
              <a:t>of 2)</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pPr marL="0" indent="0">
              <a:buNone/>
            </a:pPr>
            <a:r>
              <a:rPr lang="en-US" dirty="0"/>
              <a:t>By the end of this chapter, you should be able to:</a:t>
            </a:r>
            <a:br>
              <a:rPr lang="en-US" dirty="0"/>
            </a:br>
            <a:endParaRPr lang="en-US" dirty="0"/>
          </a:p>
          <a:p>
            <a:pPr>
              <a:spcAft>
                <a:spcPts val="1200"/>
              </a:spcAft>
            </a:pPr>
            <a:r>
              <a:rPr lang="en-US" dirty="0"/>
              <a:t>Create system dialog boxes that receive user input.</a:t>
            </a:r>
          </a:p>
          <a:p>
            <a:pPr>
              <a:spcAft>
                <a:spcPts val="1200"/>
              </a:spcAft>
            </a:pPr>
            <a:r>
              <a:rPr lang="en-US" dirty="0"/>
              <a:t>Open and configure a browser popup window.</a:t>
            </a:r>
          </a:p>
          <a:p>
            <a:pPr>
              <a:spcAft>
                <a:spcPts val="1200"/>
              </a:spcAft>
            </a:pPr>
            <a:r>
              <a:rPr lang="en-US" dirty="0"/>
              <a:t>Create an overlay that lies on top of a web document.</a:t>
            </a:r>
          </a:p>
          <a:p>
            <a:pPr>
              <a:spcAft>
                <a:spcPts val="1200"/>
              </a:spcAft>
            </a:pPr>
            <a:r>
              <a:rPr lang="en-US" dirty="0"/>
              <a:t>Work with the objects within the Browser Object Model.</a:t>
            </a:r>
          </a:p>
        </p:txBody>
      </p:sp>
    </p:spTree>
    <p:extLst>
      <p:ext uri="{BB962C8B-B14F-4D97-AF65-F5344CB8AC3E}">
        <p14:creationId xmlns:p14="http://schemas.microsoft.com/office/powerpoint/2010/main" val="1393003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E0C9-9578-184A-A101-50D53B05BD02}"/>
              </a:ext>
            </a:extLst>
          </p:cNvPr>
          <p:cNvSpPr>
            <a:spLocks noGrp="1"/>
          </p:cNvSpPr>
          <p:nvPr>
            <p:ph type="title"/>
          </p:nvPr>
        </p:nvSpPr>
        <p:spPr/>
        <p:txBody>
          <a:bodyPr/>
          <a:lstStyle/>
          <a:p>
            <a:r>
              <a:rPr lang="en-US" dirty="0"/>
              <a:t>Restructuring a Node Tree (6 of 8)</a:t>
            </a:r>
          </a:p>
        </p:txBody>
      </p:sp>
      <p:sp>
        <p:nvSpPr>
          <p:cNvPr id="3" name="Text Placeholder 2">
            <a:extLst>
              <a:ext uri="{FF2B5EF4-FFF2-40B4-BE49-F238E27FC236}">
                <a16:creationId xmlns:a16="http://schemas.microsoft.com/office/drawing/2014/main" id="{531FCA09-CD2A-EB42-9F31-84A705B4A140}"/>
              </a:ext>
            </a:extLst>
          </p:cNvPr>
          <p:cNvSpPr>
            <a:spLocks noGrp="1"/>
          </p:cNvSpPr>
          <p:nvPr>
            <p:ph type="body" sz="quarter" idx="17"/>
          </p:nvPr>
        </p:nvSpPr>
        <p:spPr/>
        <p:txBody>
          <a:bodyPr/>
          <a:lstStyle/>
          <a:p>
            <a:r>
              <a:rPr lang="en-US" dirty="0"/>
              <a:t>Moving nodes with the </a:t>
            </a:r>
            <a:r>
              <a:rPr lang="en-US" dirty="0" err="1">
                <a:latin typeface="Courier New" panose="02070309020205020404" pitchFamily="49" charset="0"/>
                <a:cs typeface="Courier New" panose="02070309020205020404" pitchFamily="49" charset="0"/>
              </a:rPr>
              <a:t>insertBefore</a:t>
            </a:r>
            <a:r>
              <a:rPr lang="en-US" dirty="0">
                <a:latin typeface="Courier New" panose="02070309020205020404" pitchFamily="49" charset="0"/>
                <a:cs typeface="Courier New" panose="02070309020205020404" pitchFamily="49" charset="0"/>
              </a:rPr>
              <a:t>()</a:t>
            </a:r>
            <a:r>
              <a:rPr lang="en-US" dirty="0"/>
              <a:t> method</a:t>
            </a:r>
          </a:p>
          <a:p>
            <a:pPr lvl="1"/>
            <a:r>
              <a:rPr lang="en-US" dirty="0"/>
              <a:t>Syntax of the </a:t>
            </a:r>
            <a:r>
              <a:rPr lang="en-US" dirty="0" err="1">
                <a:latin typeface="Courier New" panose="02070309020205020404" pitchFamily="49" charset="0"/>
                <a:cs typeface="Courier New" panose="02070309020205020404" pitchFamily="49" charset="0"/>
              </a:rPr>
              <a:t>insertBefore</a:t>
            </a:r>
            <a:r>
              <a:rPr lang="en-US" dirty="0">
                <a:latin typeface="Courier New" panose="02070309020205020404" pitchFamily="49" charset="0"/>
                <a:cs typeface="Courier New" panose="02070309020205020404" pitchFamily="49" charset="0"/>
              </a:rPr>
              <a:t>()</a:t>
            </a:r>
            <a:r>
              <a:rPr lang="en-US" dirty="0"/>
              <a:t> method, where </a:t>
            </a:r>
            <a:r>
              <a:rPr lang="en-US" i="1" dirty="0">
                <a:latin typeface="Courier New" panose="02070309020205020404" pitchFamily="49" charset="0"/>
                <a:cs typeface="Courier New" panose="02070309020205020404" pitchFamily="49" charset="0"/>
              </a:rPr>
              <a:t>node</a:t>
            </a:r>
            <a:r>
              <a:rPr lang="en-US" dirty="0"/>
              <a:t> is the parent, </a:t>
            </a:r>
            <a:r>
              <a:rPr lang="en-US" i="1" dirty="0">
                <a:latin typeface="Courier New" panose="02070309020205020404" pitchFamily="49" charset="0"/>
                <a:cs typeface="Courier New" panose="02070309020205020404" pitchFamily="49" charset="0"/>
              </a:rPr>
              <a:t>new</a:t>
            </a:r>
            <a:r>
              <a:rPr lang="en-US" dirty="0"/>
              <a:t> is the new child, and </a:t>
            </a:r>
            <a:r>
              <a:rPr lang="en-US" i="1" dirty="0">
                <a:latin typeface="Courier New" panose="02070309020205020404" pitchFamily="49" charset="0"/>
                <a:cs typeface="Courier New" panose="02070309020205020404" pitchFamily="49" charset="0"/>
              </a:rPr>
              <a:t>child</a:t>
            </a:r>
            <a:r>
              <a:rPr lang="en-US" dirty="0"/>
              <a:t> is the existing child before which </a:t>
            </a:r>
            <a:r>
              <a:rPr lang="en-US" i="1" dirty="0">
                <a:latin typeface="Courier New" panose="02070309020205020404" pitchFamily="49" charset="0"/>
                <a:cs typeface="Courier New" panose="02070309020205020404" pitchFamily="49" charset="0"/>
              </a:rPr>
              <a:t>new</a:t>
            </a:r>
            <a:r>
              <a:rPr lang="en-US" dirty="0"/>
              <a:t> will be inserted:</a:t>
            </a:r>
            <a:br>
              <a:rPr lang="en-US" dirty="0"/>
            </a:br>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.insertBefore</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child</a:t>
            </a:r>
            <a:r>
              <a:rPr lang="en-US" dirty="0">
                <a:latin typeface="Courier New" panose="02070309020205020404" pitchFamily="49" charset="0"/>
                <a:cs typeface="Courier New" panose="02070309020205020404" pitchFamily="49" charset="0"/>
              </a:rPr>
              <a:t>)</a:t>
            </a:r>
          </a:p>
          <a:p>
            <a:pPr lvl="1"/>
            <a:r>
              <a:rPr lang="en-US" dirty="0"/>
              <a:t>Sample code to move the last element in a node list to the 0 index position:</a:t>
            </a:r>
            <a:br>
              <a:rPr lang="en-US" dirty="0"/>
            </a:br>
            <a:r>
              <a:rPr lang="en-US" dirty="0" err="1">
                <a:latin typeface="Courier New" panose="02070309020205020404" pitchFamily="49" charset="0"/>
                <a:cs typeface="Courier New" panose="02070309020205020404" pitchFamily="49" charset="0"/>
              </a:rPr>
              <a:t>lbImages.insertBefore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lbImages.lastElementChild,lbImages.firstElementChild</a:t>
            </a:r>
            <a:r>
              <a:rPr lang="en-US" dirty="0">
                <a:latin typeface="Courier New" panose="02070309020205020404" pitchFamily="49" charset="0"/>
                <a:cs typeface="Courier New" panose="02070309020205020404" pitchFamily="49" charset="0"/>
              </a:rPr>
              <a:t>);</a:t>
            </a:r>
          </a:p>
          <a:p>
            <a:r>
              <a:rPr lang="en-US" dirty="0"/>
              <a:t>Cloning a node</a:t>
            </a:r>
          </a:p>
          <a:p>
            <a:pPr lvl="1"/>
            <a:r>
              <a:rPr lang="en-US" dirty="0"/>
              <a:t>The </a:t>
            </a:r>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.cloneNode</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deep</a:t>
            </a:r>
            <a:r>
              <a:rPr lang="en-US" dirty="0">
                <a:latin typeface="Courier New" panose="02070309020205020404" pitchFamily="49" charset="0"/>
                <a:cs typeface="Courier New" panose="02070309020205020404" pitchFamily="49" charset="0"/>
              </a:rPr>
              <a:t>)</a:t>
            </a:r>
            <a:r>
              <a:rPr lang="en-US" dirty="0"/>
              <a:t> command creates a node copy</a:t>
            </a:r>
          </a:p>
          <a:p>
            <a:pPr lvl="2"/>
            <a:r>
              <a:rPr lang="en-US" dirty="0"/>
              <a:t>Passing in </a:t>
            </a:r>
            <a:r>
              <a:rPr lang="en-US" dirty="0">
                <a:latin typeface="Courier New" panose="02070309020205020404" pitchFamily="49" charset="0"/>
                <a:cs typeface="Courier New" panose="02070309020205020404" pitchFamily="49" charset="0"/>
              </a:rPr>
              <a:t>true</a:t>
            </a:r>
            <a:r>
              <a:rPr lang="en-US" dirty="0"/>
              <a:t> for </a:t>
            </a:r>
            <a:r>
              <a:rPr lang="en-US" i="1" dirty="0">
                <a:latin typeface="Courier New" panose="02070309020205020404" pitchFamily="49" charset="0"/>
                <a:cs typeface="Courier New" panose="02070309020205020404" pitchFamily="49" charset="0"/>
              </a:rPr>
              <a:t>deep</a:t>
            </a:r>
            <a:r>
              <a:rPr lang="en-US" dirty="0"/>
              <a:t> creates a deep copy (node plus all descendants)</a:t>
            </a:r>
          </a:p>
          <a:p>
            <a:pPr lvl="2"/>
            <a:r>
              <a:rPr lang="en-US" dirty="0"/>
              <a:t>Passing in  </a:t>
            </a:r>
            <a:r>
              <a:rPr lang="en-US" dirty="0">
                <a:latin typeface="Courier New" panose="02070309020205020404" pitchFamily="49" charset="0"/>
                <a:cs typeface="Courier New" panose="02070309020205020404" pitchFamily="49" charset="0"/>
              </a:rPr>
              <a:t>false</a:t>
            </a:r>
            <a:r>
              <a:rPr lang="en-US" dirty="0"/>
              <a:t> copies only the node itself</a:t>
            </a:r>
          </a:p>
          <a:p>
            <a:pPr lvl="1"/>
            <a:r>
              <a:rPr lang="en-US" dirty="0"/>
              <a:t>This method copies DOM content but not JavaScript properties attached to the node</a:t>
            </a:r>
          </a:p>
        </p:txBody>
      </p:sp>
    </p:spTree>
    <p:extLst>
      <p:ext uri="{BB962C8B-B14F-4D97-AF65-F5344CB8AC3E}">
        <p14:creationId xmlns:p14="http://schemas.microsoft.com/office/powerpoint/2010/main" val="1405377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Restructuring a Node Tree (7 of 8)</a:t>
            </a:r>
          </a:p>
        </p:txBody>
      </p:sp>
      <p:pic>
        <p:nvPicPr>
          <p:cNvPr id="7" name="Picture Placeholder 6" descr="A code block that contains the code for the event handler for the show P r e v function. Program code. In the code, the words in the variable names are merged, and the code contains the following keywords: function. Line 1, indented once: l b Counter, dot, text Content, equals, current I m g, plus, left double quotation mark, character space, forward slash, character space, right double quotation mark, plus, i m g Count, semicolon. Line 2, indented once: Right brace. Line 3: Blank. Line 4, indented once: Forward slash, forward slash, Function to move backward through the image list. Line 5, indented once: function, show P r e v, left parenthesis, right parenthesis, left brace. Line 6, indented twice: l b Images, dot, insert Before, left parenthesis, l b Images, dot, last Element Child, comma, l b Images, dot, first Element Child, right parenthesis, semicolon. Line 7, indented twice: Left parenthesis, current I m g, greater than, 1, right parenthesis, question mark, current I m g, minus, minus, colon, current I m g, equals i m g Count, semicolon. Line 8, indented twice: l b Counter, dot, text Content, equals, current I m g, plus, left double quotation mark, character space, forward slash, character space, right double quotation mark, plus, i m g Count, semicolon. Line 9, indented once: Right brace. Line 10. Right brace. In line 6 of the above code, the last image is moved to the start of the line. In line 7, the image count is decreased by 1 until the first image is reached, then the image count is reset to the total number of images.">
            <a:extLst>
              <a:ext uri="{FF2B5EF4-FFF2-40B4-BE49-F238E27FC236}">
                <a16:creationId xmlns:a16="http://schemas.microsoft.com/office/drawing/2014/main" id="{A60984FB-477C-1A41-A95A-FDFB3AB8B275}"/>
              </a:ext>
            </a:extLst>
          </p:cNvPr>
          <p:cNvPicPr>
            <a:picLocks noGrp="1" noChangeAspect="1"/>
          </p:cNvPicPr>
          <p:nvPr>
            <p:ph type="pic" sz="quarter" idx="10"/>
          </p:nvPr>
        </p:nvPicPr>
        <p:blipFill>
          <a:blip r:embed="rId2"/>
          <a:stretch>
            <a:fillRect/>
          </a:stretch>
        </p:blipFill>
        <p:spPr>
          <a:xfrm>
            <a:off x="731520" y="1619556"/>
            <a:ext cx="9918396" cy="3458629"/>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2769326" y="5206715"/>
            <a:ext cx="5965371" cy="672105"/>
          </a:xfrm>
        </p:spPr>
        <p:txBody>
          <a:bodyPr/>
          <a:lstStyle/>
          <a:p>
            <a:r>
              <a:rPr lang="en-US" dirty="0"/>
              <a:t>Figure 5-20 The </a:t>
            </a:r>
            <a:r>
              <a:rPr lang="en-US" dirty="0" err="1">
                <a:latin typeface="Courier New" panose="02070309020205020404" pitchFamily="49" charset="0"/>
                <a:cs typeface="Courier New" panose="02070309020205020404" pitchFamily="49" charset="0"/>
              </a:rPr>
              <a:t>showPrev</a:t>
            </a:r>
            <a:r>
              <a:rPr lang="en-US" dirty="0">
                <a:latin typeface="Courier New" panose="02070309020205020404" pitchFamily="49" charset="0"/>
                <a:cs typeface="Courier New" panose="02070309020205020404" pitchFamily="49" charset="0"/>
              </a:rPr>
              <a:t>()</a:t>
            </a:r>
            <a:r>
              <a:rPr lang="en-US" dirty="0"/>
              <a:t> function</a:t>
            </a:r>
          </a:p>
        </p:txBody>
      </p:sp>
    </p:spTree>
    <p:extLst>
      <p:ext uri="{BB962C8B-B14F-4D97-AF65-F5344CB8AC3E}">
        <p14:creationId xmlns:p14="http://schemas.microsoft.com/office/powerpoint/2010/main" val="3604371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Restructuring a Node Tree (8 of 8)</a:t>
            </a:r>
          </a:p>
        </p:txBody>
      </p:sp>
      <p:pic>
        <p:nvPicPr>
          <p:cNvPr id="7" name="Picture Placeholder 6" descr="A code block that shows how the show P r e v function is called. Program code. In the code, the words in the variable names are merged. Line 1: Forward slash, forward slash, Design the light box previous slide button. Line 2: light Box, dot, append Child, left parenthesis, l b P r e v, right parenthesis, semicolon. Line 3: l b P r e v, dot, i d, equals, left double quotation mark, l b P r e v, right double quotation mark, semicolon. Line 4: l b P r e v, dot, inner H T M L, equals, left double quotation mark, ampersand, hash, 9664, semicolon, right double quotation mark, semicolon. Line 5: l b P r e v, dot, on click, equals, show P r e v, semicolon. In line 5 of the above code, the show P r e v function runs when the Previous button is clicked.">
            <a:extLst>
              <a:ext uri="{FF2B5EF4-FFF2-40B4-BE49-F238E27FC236}">
                <a16:creationId xmlns:a16="http://schemas.microsoft.com/office/drawing/2014/main" id="{E9401B45-F12C-9D45-862E-1E16F3B4B1C9}"/>
              </a:ext>
            </a:extLst>
          </p:cNvPr>
          <p:cNvPicPr>
            <a:picLocks noGrp="1" noChangeAspect="1"/>
          </p:cNvPicPr>
          <p:nvPr>
            <p:ph type="pic" sz="quarter" idx="10"/>
          </p:nvPr>
        </p:nvPicPr>
        <p:blipFill>
          <a:blip r:embed="rId2"/>
          <a:stretch>
            <a:fillRect/>
          </a:stretch>
        </p:blipFill>
        <p:spPr>
          <a:xfrm>
            <a:off x="731519" y="1619556"/>
            <a:ext cx="6551023" cy="3288773"/>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p:txBody>
          <a:bodyPr/>
          <a:lstStyle/>
          <a:p>
            <a:r>
              <a:rPr lang="en-US" dirty="0"/>
              <a:t>Figure 5-21 Calling the </a:t>
            </a:r>
            <a:r>
              <a:rPr lang="en-US" dirty="0" err="1">
                <a:latin typeface="Courier New" panose="02070309020205020404" pitchFamily="49" charset="0"/>
                <a:cs typeface="Courier New" panose="02070309020205020404" pitchFamily="49" charset="0"/>
              </a:rPr>
              <a:t>showPrev</a:t>
            </a:r>
            <a:r>
              <a:rPr lang="en-US" dirty="0">
                <a:latin typeface="Courier New" panose="02070309020205020404" pitchFamily="49" charset="0"/>
                <a:cs typeface="Courier New" panose="02070309020205020404" pitchFamily="49" charset="0"/>
              </a:rPr>
              <a:t>()</a:t>
            </a:r>
            <a:r>
              <a:rPr lang="en-US" dirty="0"/>
              <a:t> function</a:t>
            </a:r>
          </a:p>
        </p:txBody>
      </p:sp>
    </p:spTree>
    <p:extLst>
      <p:ext uri="{BB962C8B-B14F-4D97-AF65-F5344CB8AC3E}">
        <p14:creationId xmlns:p14="http://schemas.microsoft.com/office/powerpoint/2010/main" val="946321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5.1: Knowledge Check</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lstStyle/>
          <a:p>
            <a:pPr marL="457200" indent="-457200">
              <a:buFont typeface="+mj-lt"/>
              <a:buAutoNum type="arabicPeriod"/>
            </a:pPr>
            <a:r>
              <a:rPr lang="en-US" dirty="0"/>
              <a:t>Explain what the following JavaScript statements do. (Assume the web document includes a </a:t>
            </a:r>
            <a:r>
              <a:rPr lang="en-US" dirty="0">
                <a:latin typeface="Courier New" panose="02070309020205020404" pitchFamily="49" charset="0"/>
                <a:cs typeface="Courier New" panose="02070309020205020404" pitchFamily="49" charset="0"/>
              </a:rPr>
              <a:t>div</a:t>
            </a:r>
            <a:r>
              <a:rPr lang="en-US" dirty="0"/>
              <a:t> element with the id "about.")</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aHead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document.createElement</a:t>
            </a:r>
            <a:r>
              <a:rPr lang="en-US" dirty="0">
                <a:latin typeface="Courier New" panose="02070309020205020404" pitchFamily="49" charset="0"/>
                <a:cs typeface="Courier New" panose="02070309020205020404" pitchFamily="49" charset="0"/>
              </a:rPr>
              <a:t>("h1");</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aHeadText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document.createTextNode</a:t>
            </a:r>
            <a:r>
              <a:rPr lang="en-US" dirty="0">
                <a:latin typeface="Courier New" panose="02070309020205020404" pitchFamily="49" charset="0"/>
                <a:cs typeface="Courier New" panose="02070309020205020404" pitchFamily="49" charset="0"/>
              </a:rPr>
              <a:t>("About Us");</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aHead.appendChild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aHeadText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aboutDiv</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document.getElementById</a:t>
            </a:r>
            <a:r>
              <a:rPr lang="en-US" dirty="0">
                <a:latin typeface="Courier New" panose="02070309020205020404" pitchFamily="49" charset="0"/>
                <a:cs typeface="Courier New" panose="02070309020205020404" pitchFamily="49" charset="0"/>
              </a:rPr>
              <a:t>("about");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aboutDiv.appendChild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aHead</a:t>
            </a:r>
            <a:r>
              <a:rPr lang="en-US" dirty="0">
                <a:latin typeface="Courier New" panose="02070309020205020404" pitchFamily="49" charset="0"/>
                <a:cs typeface="Courier New" panose="02070309020205020404" pitchFamily="49" charset="0"/>
              </a:rPr>
              <a:t>);</a:t>
            </a:r>
            <a:br>
              <a:rPr lang="en-US" dirty="0"/>
            </a:br>
            <a:endParaRPr lang="en-US" dirty="0"/>
          </a:p>
          <a:p>
            <a:pPr marL="457200" indent="-457200">
              <a:buFont typeface="+mj-lt"/>
              <a:buAutoNum type="arabicPeriod"/>
            </a:pPr>
            <a:r>
              <a:rPr lang="en-US" dirty="0"/>
              <a:t>What JavaScript methods can you use to rearrange the children of a parent node that is a </a:t>
            </a:r>
            <a:r>
              <a:rPr lang="en-US" dirty="0">
                <a:latin typeface="Courier New" panose="02070309020205020404" pitchFamily="49" charset="0"/>
                <a:cs typeface="Courier New" panose="02070309020205020404" pitchFamily="49" charset="0"/>
              </a:rPr>
              <a:t>div</a:t>
            </a:r>
            <a:r>
              <a:rPr lang="en-US" dirty="0"/>
              <a:t> element with the id "</a:t>
            </a:r>
            <a:r>
              <a:rPr lang="en-US" dirty="0" err="1"/>
              <a:t>cutePhotos</a:t>
            </a:r>
            <a:r>
              <a:rPr lang="en-US" dirty="0"/>
              <a:t>"? Describe the syntax of each method.</a:t>
            </a:r>
          </a:p>
        </p:txBody>
      </p:sp>
    </p:spTree>
    <p:extLst>
      <p:ext uri="{BB962C8B-B14F-4D97-AF65-F5344CB8AC3E}">
        <p14:creationId xmlns:p14="http://schemas.microsoft.com/office/powerpoint/2010/main" val="3726799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5.1: Knowledge Check Answers (1 of 2)</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lstStyle/>
          <a:p>
            <a:pPr marL="457200" indent="-457200">
              <a:buFont typeface="+mj-lt"/>
              <a:buAutoNum type="arabicPeriod"/>
            </a:pPr>
            <a:r>
              <a:rPr lang="en-US" dirty="0"/>
              <a:t>Explain what the following JavaScript statements do. (Assume the web document includes a </a:t>
            </a:r>
            <a:r>
              <a:rPr lang="en-US" dirty="0">
                <a:latin typeface="Courier New" panose="02070309020205020404" pitchFamily="49" charset="0"/>
                <a:cs typeface="Courier New" panose="02070309020205020404" pitchFamily="49" charset="0"/>
              </a:rPr>
              <a:t>div</a:t>
            </a:r>
            <a:r>
              <a:rPr lang="en-US" dirty="0"/>
              <a:t> element with the id "about.")</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aHead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document.createElement</a:t>
            </a:r>
            <a:r>
              <a:rPr lang="en-US" dirty="0">
                <a:latin typeface="Courier New" panose="02070309020205020404" pitchFamily="49" charset="0"/>
                <a:cs typeface="Courier New" panose="02070309020205020404" pitchFamily="49" charset="0"/>
              </a:rPr>
              <a:t>("h1");</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aHeadText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document.createTextNode</a:t>
            </a:r>
            <a:r>
              <a:rPr lang="en-US" dirty="0">
                <a:latin typeface="Courier New" panose="02070309020205020404" pitchFamily="49" charset="0"/>
                <a:cs typeface="Courier New" panose="02070309020205020404" pitchFamily="49" charset="0"/>
              </a:rPr>
              <a:t>("About Us");</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aHead.appendChild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aHeadText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aboutDiv</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document.getElementById</a:t>
            </a:r>
            <a:r>
              <a:rPr lang="en-US" dirty="0">
                <a:latin typeface="Courier New" panose="02070309020205020404" pitchFamily="49" charset="0"/>
                <a:cs typeface="Courier New" panose="02070309020205020404" pitchFamily="49" charset="0"/>
              </a:rPr>
              <a:t>("about");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aboutDiv.appendChild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aHead</a:t>
            </a:r>
            <a:r>
              <a:rPr lang="en-US" dirty="0">
                <a:latin typeface="Courier New" panose="02070309020205020404" pitchFamily="49" charset="0"/>
                <a:cs typeface="Courier New" panose="02070309020205020404" pitchFamily="49" charset="0"/>
              </a:rPr>
              <a:t>);</a:t>
            </a:r>
            <a:br>
              <a:rPr lang="en-US" dirty="0"/>
            </a:br>
            <a:br>
              <a:rPr lang="en-US" dirty="0"/>
            </a:br>
            <a:r>
              <a:rPr lang="en-US" dirty="0"/>
              <a:t>These statements create an element node for an </a:t>
            </a:r>
            <a:r>
              <a:rPr lang="en-US" dirty="0">
                <a:latin typeface="Courier New" panose="02070309020205020404" pitchFamily="49" charset="0"/>
                <a:cs typeface="Courier New" panose="02070309020205020404" pitchFamily="49" charset="0"/>
              </a:rPr>
              <a:t>h1</a:t>
            </a:r>
            <a:r>
              <a:rPr lang="en-US" dirty="0"/>
              <a:t> heading (</a:t>
            </a:r>
            <a:r>
              <a:rPr lang="en-US" dirty="0" err="1">
                <a:latin typeface="Courier New" panose="02070309020205020404" pitchFamily="49" charset="0"/>
                <a:cs typeface="Courier New" panose="02070309020205020404" pitchFamily="49" charset="0"/>
              </a:rPr>
              <a:t>aHead</a:t>
            </a:r>
            <a:r>
              <a:rPr lang="en-US" dirty="0"/>
              <a:t>) and a text node (</a:t>
            </a:r>
            <a:r>
              <a:rPr lang="en-US" dirty="0" err="1">
                <a:latin typeface="Courier New" panose="02070309020205020404" pitchFamily="49" charset="0"/>
                <a:cs typeface="Courier New" panose="02070309020205020404" pitchFamily="49" charset="0"/>
              </a:rPr>
              <a:t>aHeadText</a:t>
            </a:r>
            <a:r>
              <a:rPr lang="en-US" dirty="0"/>
              <a:t>) containing the string "About Us"; append the </a:t>
            </a:r>
            <a:r>
              <a:rPr lang="en-US" dirty="0" err="1">
                <a:latin typeface="Courier New" panose="02070309020205020404" pitchFamily="49" charset="0"/>
                <a:cs typeface="Courier New" panose="02070309020205020404" pitchFamily="49" charset="0"/>
              </a:rPr>
              <a:t>aHeadText</a:t>
            </a:r>
            <a:r>
              <a:rPr lang="en-US" dirty="0"/>
              <a:t> node as a child of the </a:t>
            </a:r>
            <a:r>
              <a:rPr lang="en-US" dirty="0" err="1">
                <a:latin typeface="Courier New" panose="02070309020205020404" pitchFamily="49" charset="0"/>
                <a:cs typeface="Courier New" panose="02070309020205020404" pitchFamily="49" charset="0"/>
              </a:rPr>
              <a:t>aHead</a:t>
            </a:r>
            <a:r>
              <a:rPr lang="en-US" dirty="0"/>
              <a:t> node to create the document fragment </a:t>
            </a:r>
            <a:r>
              <a:rPr lang="en-US" dirty="0">
                <a:latin typeface="Courier New" panose="02070309020205020404" pitchFamily="49" charset="0"/>
                <a:cs typeface="Courier New" panose="02070309020205020404" pitchFamily="49" charset="0"/>
              </a:rPr>
              <a:t>&lt;h1&gt;My Slideshow&lt;/h1&gt;</a:t>
            </a:r>
            <a:r>
              <a:rPr lang="en-US" dirty="0"/>
              <a:t>; and attach the document fragment to the web page by appending it to the </a:t>
            </a:r>
            <a:r>
              <a:rPr lang="en-US" dirty="0">
                <a:latin typeface="Courier New" panose="02070309020205020404" pitchFamily="49" charset="0"/>
                <a:cs typeface="Courier New" panose="02070309020205020404" pitchFamily="49" charset="0"/>
              </a:rPr>
              <a:t>div</a:t>
            </a:r>
            <a:r>
              <a:rPr lang="en-US" dirty="0"/>
              <a:t> element with the id "about." In other words, they modify the structure and content of the web page by creating new nodes and appending them to the page's node tree.</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16684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B3A-39F6-EE4A-8B69-B77535A3EF68}"/>
              </a:ext>
            </a:extLst>
          </p:cNvPr>
          <p:cNvSpPr>
            <a:spLocks noGrp="1"/>
          </p:cNvSpPr>
          <p:nvPr>
            <p:ph type="title"/>
          </p:nvPr>
        </p:nvSpPr>
        <p:spPr/>
        <p:txBody>
          <a:bodyPr/>
          <a:lstStyle/>
          <a:p>
            <a:r>
              <a:rPr lang="en-US" dirty="0"/>
              <a:t>Activity 5.1: Knowledge Check Answers (2 of 2)</a:t>
            </a:r>
          </a:p>
        </p:txBody>
      </p:sp>
      <p:sp>
        <p:nvSpPr>
          <p:cNvPr id="3" name="Text Placeholder 2">
            <a:extLst>
              <a:ext uri="{FF2B5EF4-FFF2-40B4-BE49-F238E27FC236}">
                <a16:creationId xmlns:a16="http://schemas.microsoft.com/office/drawing/2014/main" id="{4155DB1B-BEC4-D141-96EF-83BF7E8065F2}"/>
              </a:ext>
            </a:extLst>
          </p:cNvPr>
          <p:cNvSpPr>
            <a:spLocks noGrp="1"/>
          </p:cNvSpPr>
          <p:nvPr>
            <p:ph type="body" sz="quarter" idx="17"/>
          </p:nvPr>
        </p:nvSpPr>
        <p:spPr/>
        <p:txBody>
          <a:bodyPr>
            <a:normAutofit lnSpcReduction="10000"/>
          </a:bodyPr>
          <a:lstStyle/>
          <a:p>
            <a:pPr marL="457200" indent="-457200">
              <a:buFont typeface="+mj-lt"/>
              <a:buAutoNum type="arabicPeriod" startAt="2"/>
            </a:pPr>
            <a:r>
              <a:rPr lang="en-US" dirty="0"/>
              <a:t>What JavaScript methods can you use to rearrange the children of a parent node that is a </a:t>
            </a:r>
            <a:r>
              <a:rPr lang="en-US" dirty="0">
                <a:latin typeface="Courier New" panose="02070309020205020404" pitchFamily="49" charset="0"/>
                <a:cs typeface="Courier New" panose="02070309020205020404" pitchFamily="49" charset="0"/>
              </a:rPr>
              <a:t>div</a:t>
            </a:r>
            <a:r>
              <a:rPr lang="en-US" dirty="0"/>
              <a:t> element with the id "</a:t>
            </a:r>
            <a:r>
              <a:rPr lang="en-US" dirty="0" err="1"/>
              <a:t>cutePhotos</a:t>
            </a:r>
            <a:r>
              <a:rPr lang="en-US" dirty="0"/>
              <a:t>"? Describe the syntax of each method.</a:t>
            </a:r>
            <a:br>
              <a:rPr lang="en-US" dirty="0"/>
            </a:br>
            <a:br>
              <a:rPr lang="en-US" dirty="0"/>
            </a:br>
            <a:r>
              <a:rPr lang="en-US" dirty="0"/>
              <a:t>To move a child of a node such as </a:t>
            </a:r>
            <a:r>
              <a:rPr lang="en-US" dirty="0" err="1">
                <a:latin typeface="Courier New" panose="02070309020205020404" pitchFamily="49" charset="0"/>
                <a:cs typeface="Courier New" panose="02070309020205020404" pitchFamily="49" charset="0"/>
              </a:rPr>
              <a:t>cutePhotos</a:t>
            </a:r>
            <a:r>
              <a:rPr lang="en-US" dirty="0"/>
              <a:t> to the end of the child node list, you can use the </a:t>
            </a:r>
            <a:r>
              <a:rPr lang="en-US" dirty="0" err="1">
                <a:latin typeface="Courier New" panose="02070309020205020404" pitchFamily="49" charset="0"/>
                <a:cs typeface="Courier New" panose="02070309020205020404" pitchFamily="49" charset="0"/>
              </a:rPr>
              <a:t>appendChild</a:t>
            </a:r>
            <a:r>
              <a:rPr lang="en-US" dirty="0">
                <a:latin typeface="Courier New" panose="02070309020205020404" pitchFamily="49" charset="0"/>
                <a:cs typeface="Courier New" panose="02070309020205020404" pitchFamily="49" charset="0"/>
              </a:rPr>
              <a:t>()</a:t>
            </a:r>
            <a:r>
              <a:rPr lang="en-US" dirty="0"/>
              <a:t> method, where </a:t>
            </a:r>
            <a:r>
              <a:rPr lang="en-US" i="1" dirty="0">
                <a:latin typeface="Courier New" panose="02070309020205020404" pitchFamily="49" charset="0"/>
                <a:cs typeface="Courier New" panose="02070309020205020404" pitchFamily="49" charset="0"/>
              </a:rPr>
              <a:t>node</a:t>
            </a:r>
            <a:r>
              <a:rPr lang="en-US" dirty="0"/>
              <a:t> is the parent and </a:t>
            </a:r>
            <a:r>
              <a:rPr lang="en-US" i="1" dirty="0">
                <a:latin typeface="Courier New" panose="02070309020205020404" pitchFamily="49" charset="0"/>
                <a:cs typeface="Courier New" panose="02070309020205020404" pitchFamily="49" charset="0"/>
              </a:rPr>
              <a:t>new</a:t>
            </a:r>
            <a:r>
              <a:rPr lang="en-US" dirty="0"/>
              <a:t> is a reference to the node you want to move:</a:t>
            </a:r>
            <a:br>
              <a:rPr lang="en-US" dirty="0"/>
            </a:br>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.appendChild</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a:t>
            </a:r>
            <a:br>
              <a:rPr lang="en-US" dirty="0"/>
            </a:br>
            <a:br>
              <a:rPr lang="en-US" dirty="0"/>
            </a:br>
            <a:r>
              <a:rPr lang="en-US" dirty="0"/>
              <a:t>For example, the statement </a:t>
            </a:r>
            <a:r>
              <a:rPr lang="en-US" dirty="0" err="1">
                <a:latin typeface="Courier New" panose="02070309020205020404" pitchFamily="49" charset="0"/>
                <a:cs typeface="Courier New" panose="02070309020205020404" pitchFamily="49" charset="0"/>
              </a:rPr>
              <a:t>cutePhotos.appendChild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cutePhotos.firstElementChild</a:t>
            </a:r>
            <a:r>
              <a:rPr lang="en-US" dirty="0">
                <a:latin typeface="Courier New" panose="02070309020205020404" pitchFamily="49" charset="0"/>
                <a:cs typeface="Courier New" panose="02070309020205020404" pitchFamily="49" charset="0"/>
              </a:rPr>
              <a:t>);</a:t>
            </a:r>
            <a:r>
              <a:rPr lang="en-US" dirty="0"/>
              <a:t> would move the first element child of </a:t>
            </a:r>
            <a:r>
              <a:rPr lang="en-US" dirty="0" err="1">
                <a:latin typeface="Courier New" panose="02070309020205020404" pitchFamily="49" charset="0"/>
                <a:cs typeface="Courier New" panose="02070309020205020404" pitchFamily="49" charset="0"/>
              </a:rPr>
              <a:t>cutePhotos</a:t>
            </a:r>
            <a:r>
              <a:rPr lang="en-US" dirty="0"/>
              <a:t> to the end of the list.</a:t>
            </a:r>
            <a:br>
              <a:rPr lang="en-US" dirty="0"/>
            </a:br>
            <a:br>
              <a:rPr lang="en-US" dirty="0"/>
            </a:br>
            <a:r>
              <a:rPr lang="en-US" dirty="0"/>
              <a:t>To move a child of </a:t>
            </a:r>
            <a:r>
              <a:rPr lang="en-US" dirty="0" err="1">
                <a:latin typeface="Courier New" panose="02070309020205020404" pitchFamily="49" charset="0"/>
                <a:cs typeface="Courier New" panose="02070309020205020404" pitchFamily="49" charset="0"/>
              </a:rPr>
              <a:t>cutePhotos</a:t>
            </a:r>
            <a:r>
              <a:rPr lang="en-US" dirty="0"/>
              <a:t> to any other position in the list, you would use the </a:t>
            </a:r>
            <a:r>
              <a:rPr lang="en-US" dirty="0" err="1">
                <a:latin typeface="Courier New" panose="02070309020205020404" pitchFamily="49" charset="0"/>
                <a:cs typeface="Courier New" panose="02070309020205020404" pitchFamily="49" charset="0"/>
              </a:rPr>
              <a:t>insertBefore</a:t>
            </a:r>
            <a:r>
              <a:rPr lang="en-US" dirty="0">
                <a:latin typeface="Courier New" panose="02070309020205020404" pitchFamily="49" charset="0"/>
                <a:cs typeface="Courier New" panose="02070309020205020404" pitchFamily="49" charset="0"/>
              </a:rPr>
              <a:t>()</a:t>
            </a:r>
            <a:r>
              <a:rPr lang="en-US" dirty="0"/>
              <a:t> method, where </a:t>
            </a:r>
            <a:r>
              <a:rPr lang="en-US" i="1" dirty="0">
                <a:latin typeface="Courier New" panose="02070309020205020404" pitchFamily="49" charset="0"/>
                <a:cs typeface="Courier New" panose="02070309020205020404" pitchFamily="49" charset="0"/>
              </a:rPr>
              <a:t>child</a:t>
            </a:r>
            <a:r>
              <a:rPr lang="en-US" dirty="0"/>
              <a:t> is the the child node before which the new node will be placed:</a:t>
            </a:r>
            <a:br>
              <a:rPr lang="en-US" dirty="0"/>
            </a:br>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.insertBefore</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child</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0516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7C557-C21B-D24D-BE0D-CE837035BA26}"/>
              </a:ext>
            </a:extLst>
          </p:cNvPr>
          <p:cNvSpPr>
            <a:spLocks noGrp="1"/>
          </p:cNvSpPr>
          <p:nvPr>
            <p:ph type="title"/>
          </p:nvPr>
        </p:nvSpPr>
        <p:spPr/>
        <p:txBody>
          <a:bodyPr/>
          <a:lstStyle/>
          <a:p>
            <a:r>
              <a:rPr lang="en-US" dirty="0"/>
              <a:t>Running Timed Commands (1 of 3)</a:t>
            </a:r>
          </a:p>
        </p:txBody>
      </p:sp>
      <p:sp>
        <p:nvSpPr>
          <p:cNvPr id="3" name="Text Placeholder 2">
            <a:extLst>
              <a:ext uri="{FF2B5EF4-FFF2-40B4-BE49-F238E27FC236}">
                <a16:creationId xmlns:a16="http://schemas.microsoft.com/office/drawing/2014/main" id="{179FC3A0-4923-5848-A669-6AD75A943E8B}"/>
              </a:ext>
            </a:extLst>
          </p:cNvPr>
          <p:cNvSpPr>
            <a:spLocks noGrp="1"/>
          </p:cNvSpPr>
          <p:nvPr>
            <p:ph type="body" sz="quarter" idx="17"/>
          </p:nvPr>
        </p:nvSpPr>
        <p:spPr/>
        <p:txBody>
          <a:bodyPr/>
          <a:lstStyle/>
          <a:p>
            <a:r>
              <a:rPr lang="en-US" dirty="0"/>
              <a:t>Repeating commands at specified intervals</a:t>
            </a:r>
          </a:p>
          <a:p>
            <a:pPr lvl="1"/>
            <a:r>
              <a:rPr lang="en-US" b="1" dirty="0">
                <a:solidFill>
                  <a:srgbClr val="004A78"/>
                </a:solidFill>
              </a:rPr>
              <a:t>Timed command</a:t>
            </a:r>
            <a:r>
              <a:rPr lang="en-US" dirty="0"/>
              <a:t>: a command or function that is run at a specified time or repeated at set intervals</a:t>
            </a:r>
          </a:p>
          <a:p>
            <a:pPr lvl="1"/>
            <a:r>
              <a:rPr lang="en-US" dirty="0"/>
              <a:t>Syntax to create </a:t>
            </a:r>
            <a:r>
              <a:rPr lang="en-US" i="1" dirty="0" err="1">
                <a:latin typeface="Courier New" panose="02070309020205020404" pitchFamily="49" charset="0"/>
                <a:cs typeface="Courier New" panose="02070309020205020404" pitchFamily="49" charset="0"/>
              </a:rPr>
              <a:t>timeVar</a:t>
            </a:r>
            <a:r>
              <a:rPr lang="en-US" dirty="0"/>
              <a:t>, a timed command that repeats a command at set intervals:</a:t>
            </a:r>
            <a:br>
              <a:rPr lang="en-US" dirty="0"/>
            </a:br>
            <a:r>
              <a:rPr lang="en-US" i="1" dirty="0" err="1">
                <a:latin typeface="Courier New" panose="02070309020205020404" pitchFamily="49" charset="0"/>
                <a:cs typeface="Courier New" panose="02070309020205020404" pitchFamily="49" charset="0"/>
              </a:rPr>
              <a:t>timeVar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window.setInterval</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command</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interval</a:t>
            </a:r>
            <a:r>
              <a:rPr lang="en-US" dirty="0">
                <a:latin typeface="Courier New" panose="02070309020205020404" pitchFamily="49" charset="0"/>
                <a:cs typeface="Courier New" panose="02070309020205020404" pitchFamily="49" charset="0"/>
              </a:rPr>
              <a:t>)</a:t>
            </a:r>
          </a:p>
          <a:p>
            <a:r>
              <a:rPr lang="en-US" dirty="0"/>
              <a:t>Stopping a timed command</a:t>
            </a:r>
          </a:p>
          <a:p>
            <a:pPr lvl="1"/>
            <a:r>
              <a:rPr lang="en-US" dirty="0"/>
              <a:t>Timed commands must be stopped after initiation using the </a:t>
            </a:r>
            <a:r>
              <a:rPr lang="en-US" dirty="0" err="1">
                <a:latin typeface="Courier New" panose="02070309020205020404" pitchFamily="49" charset="0"/>
                <a:cs typeface="Courier New" panose="02070309020205020404" pitchFamily="49" charset="0"/>
              </a:rPr>
              <a:t>clearInterval</a:t>
            </a:r>
            <a:r>
              <a:rPr lang="en-US" dirty="0">
                <a:latin typeface="Courier New" panose="02070309020205020404" pitchFamily="49" charset="0"/>
                <a:cs typeface="Courier New" panose="02070309020205020404" pitchFamily="49" charset="0"/>
              </a:rPr>
              <a:t>()</a:t>
            </a:r>
            <a:r>
              <a:rPr lang="en-US" dirty="0"/>
              <a:t> method:</a:t>
            </a:r>
            <a:br>
              <a:rPr lang="en-US" dirty="0"/>
            </a:br>
            <a:r>
              <a:rPr lang="en-US" dirty="0" err="1">
                <a:latin typeface="Courier New" panose="02070309020205020404" pitchFamily="49" charset="0"/>
                <a:cs typeface="Courier New" panose="02070309020205020404" pitchFamily="49" charset="0"/>
              </a:rPr>
              <a:t>window.clearInterval</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timeVar</a:t>
            </a:r>
            <a:r>
              <a:rPr lang="en-US" dirty="0">
                <a:latin typeface="Courier New" panose="02070309020205020404" pitchFamily="49" charset="0"/>
                <a:cs typeface="Courier New" panose="02070309020205020404" pitchFamily="49" charset="0"/>
              </a:rPr>
              <a:t>)</a:t>
            </a:r>
          </a:p>
          <a:p>
            <a:r>
              <a:rPr lang="en-US" dirty="0"/>
              <a:t>Using time-delayed commands</a:t>
            </a:r>
          </a:p>
          <a:p>
            <a:pPr lvl="1"/>
            <a:r>
              <a:rPr lang="en-US" dirty="0"/>
              <a:t>Syntax to create </a:t>
            </a:r>
            <a:r>
              <a:rPr lang="en-US" i="1" dirty="0" err="1">
                <a:latin typeface="Courier New" panose="02070309020205020404" pitchFamily="49" charset="0"/>
                <a:cs typeface="Courier New" panose="02070309020205020404" pitchFamily="49" charset="0"/>
              </a:rPr>
              <a:t>timeVar</a:t>
            </a:r>
            <a:r>
              <a:rPr lang="en-US" dirty="0"/>
              <a:t>, a timed command that runs once after a specified delay:</a:t>
            </a:r>
            <a:br>
              <a:rPr lang="en-US" dirty="0"/>
            </a:br>
            <a:r>
              <a:rPr lang="en-US" dirty="0">
                <a:latin typeface="Courier New" panose="02070309020205020404" pitchFamily="49" charset="0"/>
                <a:cs typeface="Courier New" panose="02070309020205020404" pitchFamily="49" charset="0"/>
              </a:rPr>
              <a:t>let </a:t>
            </a:r>
            <a:r>
              <a:rPr lang="en-US" i="1" dirty="0" err="1">
                <a:latin typeface="Courier New" panose="02070309020205020404" pitchFamily="49" charset="0"/>
                <a:cs typeface="Courier New" panose="02070309020205020404" pitchFamily="49" charset="0"/>
              </a:rPr>
              <a:t>timeVar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window.setTimeout</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command</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delay</a:t>
            </a:r>
            <a:r>
              <a:rPr lang="en-US" dirty="0">
                <a:latin typeface="Courier New" panose="02070309020205020404" pitchFamily="49" charset="0"/>
                <a:cs typeface="Courier New" panose="02070309020205020404" pitchFamily="49" charset="0"/>
              </a:rPr>
              <a:t>);</a:t>
            </a:r>
          </a:p>
          <a:p>
            <a:pPr lvl="1"/>
            <a:r>
              <a:rPr lang="en-US" dirty="0"/>
              <a:t>To prevent a delayed command from running, use the </a:t>
            </a:r>
            <a:r>
              <a:rPr lang="en-US" dirty="0" err="1">
                <a:latin typeface="Courier New" panose="02070309020205020404" pitchFamily="49" charset="0"/>
                <a:cs typeface="Courier New" panose="02070309020205020404" pitchFamily="49" charset="0"/>
              </a:rPr>
              <a:t>clearTimeout</a:t>
            </a:r>
            <a:r>
              <a:rPr lang="en-US" dirty="0">
                <a:latin typeface="Courier New" panose="02070309020205020404" pitchFamily="49" charset="0"/>
                <a:cs typeface="Courier New" panose="02070309020205020404" pitchFamily="49" charset="0"/>
              </a:rPr>
              <a:t>()</a:t>
            </a:r>
            <a:r>
              <a:rPr lang="en-US" dirty="0"/>
              <a:t> method:</a:t>
            </a:r>
            <a:br>
              <a:rPr lang="en-US" dirty="0"/>
            </a:br>
            <a:r>
              <a:rPr lang="en-US" dirty="0" err="1">
                <a:latin typeface="Courier New" panose="02070309020205020404" pitchFamily="49" charset="0"/>
                <a:cs typeface="Courier New" panose="02070309020205020404" pitchFamily="49" charset="0"/>
              </a:rPr>
              <a:t>window.clearTimeout</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timeVar</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89604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Running Timed Commands (2 of 3)</a:t>
            </a:r>
          </a:p>
        </p:txBody>
      </p:sp>
      <p:pic>
        <p:nvPicPr>
          <p:cNvPr id="7" name="Picture Placeholder 6" descr="A code block that runs a timed command. Program code. In the code, the words in the variable names are merged. Line 1: Forward slash, forward slash, Design the light box Play hyphen Pause button. Line 2: light Box, dot, append Child, left parenthesis, l b Play, right parenthesis, semicolon. Line 3: l b Play, dot, i d, equals, left parenthesis, l b Play, right parenthesis, semicolon. Line 4: l b Play, dot, inner H T M L, equals, left double quotation mark, ampersand, hash, 9199, right double quotation mark, semicolon. Line 5: let time I D, semicolon. Line 6: l b Play, dot, on click, equals, function, left parenthesis, right parenthesis, left brace. Line 7, indented once: show Next, left parenthesis, right parenthesis, semicolon. Line 8, indented once: time I D, equals, window, dot, set Interval, left parenthesis, show Next, comma, 1500, right parenthesis, semicolon. Line 9: Right brace. In line 5 of the above code, the variable to store the i d of the timed command is declared. In line 7, the show Next function runs when the Play Pause button is clicked. In line 8, the show Next function runs every 1.5 seconds.">
            <a:extLst>
              <a:ext uri="{FF2B5EF4-FFF2-40B4-BE49-F238E27FC236}">
                <a16:creationId xmlns:a16="http://schemas.microsoft.com/office/drawing/2014/main" id="{9609D3A6-2456-E443-8A6A-75AB2B4ECE3B}"/>
              </a:ext>
            </a:extLst>
          </p:cNvPr>
          <p:cNvPicPr>
            <a:picLocks noGrp="1" noChangeAspect="1"/>
          </p:cNvPicPr>
          <p:nvPr>
            <p:ph type="pic" sz="quarter" idx="10"/>
          </p:nvPr>
        </p:nvPicPr>
        <p:blipFill>
          <a:blip r:embed="rId2"/>
          <a:stretch>
            <a:fillRect/>
          </a:stretch>
        </p:blipFill>
        <p:spPr>
          <a:xfrm>
            <a:off x="731519" y="1619556"/>
            <a:ext cx="9547001" cy="3409643"/>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2063932" y="5206715"/>
            <a:ext cx="6305006" cy="672105"/>
          </a:xfrm>
        </p:spPr>
        <p:txBody>
          <a:bodyPr/>
          <a:lstStyle/>
          <a:p>
            <a:r>
              <a:rPr lang="en-US" dirty="0"/>
              <a:t>Figure 5-22 Running a timed command</a:t>
            </a:r>
          </a:p>
        </p:txBody>
      </p:sp>
    </p:spTree>
    <p:extLst>
      <p:ext uri="{BB962C8B-B14F-4D97-AF65-F5344CB8AC3E}">
        <p14:creationId xmlns:p14="http://schemas.microsoft.com/office/powerpoint/2010/main" val="3726213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Running Timed Commands (3 of 3)</a:t>
            </a:r>
          </a:p>
        </p:txBody>
      </p:sp>
      <p:pic>
        <p:nvPicPr>
          <p:cNvPr id="7" name="Picture Placeholder 6" descr="A code block that toggles between starting and stopping the slideshow. Program code. In the code, the words in the variable names are merged, and the code contains the following keywords: if, else. Line 1: Forward slash, forward slash, Design the light box Play hyphen Pause button. Line 2: light Box, dot, append Child, left parenthesis, l b Play, right parenthesis, semicolon. Line 3, l b Play, dot, i d, equals, left double quotation mark, l b Play, right double quotation mark, semicolon. Line 4: l b Play, dot, inner H T M L, equals, left double quotation mark, ampersand, hash, 9199, semicolon, right double quotation mark, semicolon. Line 5: let time I D, semicolon. Line 6: l b Play, dot, on click, equals, function, left parenthesis, right parenthesis, left brace. Line 7, indented once: if, left parenthesis, time I D, right parenthesis, left brace. Line 8, indented twice: forward slash, forward slash, Stop the slideshow. Line 9, indented twice: window, dot, clear Interval, left parenthesis, time I D, right parathesis, semicolon. Line 10, indented twice. time I D, equals, undefined, semicolon. Line 11, indented once: Right brace, else, left brace. Line 12, indented twice: forward slash, forward slash, Start the slideshow. Line 13, indented twice: show Next, left parenthesis, right parenthesis, semicolon. Line 14, indented twice: time I D, equals, window, dot, set Interval, left parenthesis, show Next, comma, 1500, right parenthesis, semicolon. Line 15, indented once: Right brace. Line 16: Right brace. In line 7 of the above code, if the slideshow is running, time I D will have a defined (truthy) value. In line 9, if the slideshow is running, stop it and change time I D to undefined. In line 13, if the slideshow is not running, start it and store the id of the timed command.">
            <a:extLst>
              <a:ext uri="{FF2B5EF4-FFF2-40B4-BE49-F238E27FC236}">
                <a16:creationId xmlns:a16="http://schemas.microsoft.com/office/drawing/2014/main" id="{0675184F-B7D6-F24D-816D-2C2AE257FF9D}"/>
              </a:ext>
            </a:extLst>
          </p:cNvPr>
          <p:cNvPicPr>
            <a:picLocks noGrp="1" noChangeAspect="1"/>
          </p:cNvPicPr>
          <p:nvPr>
            <p:ph type="pic" sz="quarter" idx="10"/>
          </p:nvPr>
        </p:nvPicPr>
        <p:blipFill>
          <a:blip r:embed="rId2"/>
          <a:stretch>
            <a:fillRect/>
          </a:stretch>
        </p:blipFill>
        <p:spPr>
          <a:xfrm>
            <a:off x="731519" y="1619556"/>
            <a:ext cx="8966506" cy="3703557"/>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9878786" y="2717075"/>
            <a:ext cx="1576591" cy="1968136"/>
          </a:xfrm>
        </p:spPr>
        <p:txBody>
          <a:bodyPr/>
          <a:lstStyle/>
          <a:p>
            <a:r>
              <a:rPr lang="en-US" dirty="0"/>
              <a:t>Figure 5-23 Toggling between starting and stopping the slideshow</a:t>
            </a:r>
          </a:p>
        </p:txBody>
      </p:sp>
    </p:spTree>
    <p:extLst>
      <p:ext uri="{BB962C8B-B14F-4D97-AF65-F5344CB8AC3E}">
        <p14:creationId xmlns:p14="http://schemas.microsoft.com/office/powerpoint/2010/main" val="3234541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91679-8A09-EB4E-B28D-13790C7502F5}"/>
              </a:ext>
            </a:extLst>
          </p:cNvPr>
          <p:cNvSpPr>
            <a:spLocks noGrp="1"/>
          </p:cNvSpPr>
          <p:nvPr>
            <p:ph type="title"/>
          </p:nvPr>
        </p:nvSpPr>
        <p:spPr/>
        <p:txBody>
          <a:bodyPr/>
          <a:lstStyle/>
          <a:p>
            <a:r>
              <a:rPr lang="en-US" dirty="0"/>
              <a:t>Working with Popup Windows (1 of 4)</a:t>
            </a:r>
          </a:p>
        </p:txBody>
      </p:sp>
      <p:sp>
        <p:nvSpPr>
          <p:cNvPr id="3" name="Text Placeholder 2">
            <a:extLst>
              <a:ext uri="{FF2B5EF4-FFF2-40B4-BE49-F238E27FC236}">
                <a16:creationId xmlns:a16="http://schemas.microsoft.com/office/drawing/2014/main" id="{30141CA9-4D88-1345-A6B1-EDB1E34C8A0B}"/>
              </a:ext>
            </a:extLst>
          </p:cNvPr>
          <p:cNvSpPr>
            <a:spLocks noGrp="1"/>
          </p:cNvSpPr>
          <p:nvPr>
            <p:ph type="body" sz="quarter" idx="17"/>
          </p:nvPr>
        </p:nvSpPr>
        <p:spPr/>
        <p:txBody>
          <a:bodyPr/>
          <a:lstStyle/>
          <a:p>
            <a:r>
              <a:rPr lang="en-US" b="1" dirty="0">
                <a:solidFill>
                  <a:srgbClr val="004A78"/>
                </a:solidFill>
              </a:rPr>
              <a:t>Popup windows</a:t>
            </a:r>
            <a:r>
              <a:rPr lang="en-US" dirty="0"/>
              <a:t>: external windows opened and displayed on top of or adjacent to the application content</a:t>
            </a:r>
          </a:p>
          <a:p>
            <a:r>
              <a:rPr lang="en-US" dirty="0"/>
              <a:t>System dialog boxes</a:t>
            </a:r>
          </a:p>
          <a:p>
            <a:pPr lvl="1"/>
            <a:r>
              <a:rPr lang="en-US" dirty="0"/>
              <a:t>Alert windows are created with the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a:t>
            </a:r>
            <a:r>
              <a:rPr lang="en-US" dirty="0"/>
              <a:t> method</a:t>
            </a:r>
          </a:p>
          <a:p>
            <a:pPr lvl="1"/>
            <a:r>
              <a:rPr lang="en-US" b="1" dirty="0">
                <a:solidFill>
                  <a:srgbClr val="004A78"/>
                </a:solidFill>
              </a:rPr>
              <a:t>Confirmation windows </a:t>
            </a:r>
            <a:r>
              <a:rPr lang="en-US" dirty="0"/>
              <a:t>display a message plus OK and Cancel buttons</a:t>
            </a:r>
          </a:p>
          <a:p>
            <a:pPr lvl="2"/>
            <a:r>
              <a:rPr lang="en-US" dirty="0"/>
              <a:t>Created with the method: </a:t>
            </a:r>
            <a:r>
              <a:rPr lang="en-US" i="1" dirty="0">
                <a:latin typeface="Courier New" panose="02070309020205020404" pitchFamily="49" charset="0"/>
                <a:cs typeface="Courier New" panose="02070309020205020404" pitchFamily="49" charset="0"/>
              </a:rPr>
              <a:t>response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window.confirm</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message</a:t>
            </a:r>
            <a:r>
              <a:rPr lang="en-US" dirty="0">
                <a:latin typeface="Courier New" panose="02070309020205020404" pitchFamily="49" charset="0"/>
                <a:cs typeface="Courier New" panose="02070309020205020404" pitchFamily="49" charset="0"/>
              </a:rPr>
              <a:t>)</a:t>
            </a:r>
          </a:p>
          <a:p>
            <a:pPr lvl="2"/>
            <a:r>
              <a:rPr lang="en-US" dirty="0"/>
              <a:t>Returns </a:t>
            </a:r>
            <a:r>
              <a:rPr lang="en-US" i="1" dirty="0">
                <a:latin typeface="Courier New" panose="02070309020205020404" pitchFamily="49" charset="0"/>
                <a:cs typeface="Courier New" panose="02070309020205020404" pitchFamily="49" charset="0"/>
              </a:rPr>
              <a:t>response</a:t>
            </a:r>
            <a:r>
              <a:rPr lang="en-US" dirty="0"/>
              <a:t>, a Boolean value (</a:t>
            </a:r>
            <a:r>
              <a:rPr lang="en-US" dirty="0">
                <a:latin typeface="Courier New" panose="02070309020205020404" pitchFamily="49" charset="0"/>
                <a:cs typeface="Courier New" panose="02070309020205020404" pitchFamily="49" charset="0"/>
              </a:rPr>
              <a:t>true</a:t>
            </a:r>
            <a:r>
              <a:rPr lang="en-US" dirty="0"/>
              <a:t> = OK, </a:t>
            </a:r>
            <a:r>
              <a:rPr lang="en-US" dirty="0">
                <a:latin typeface="Courier New" panose="02070309020205020404" pitchFamily="49" charset="0"/>
                <a:cs typeface="Courier New" panose="02070309020205020404" pitchFamily="49" charset="0"/>
              </a:rPr>
              <a:t>false</a:t>
            </a:r>
            <a:r>
              <a:rPr lang="en-US" dirty="0"/>
              <a:t> = Cancel)</a:t>
            </a:r>
          </a:p>
          <a:p>
            <a:pPr lvl="1"/>
            <a:r>
              <a:rPr lang="en-US" b="1" dirty="0">
                <a:solidFill>
                  <a:srgbClr val="004A78"/>
                </a:solidFill>
              </a:rPr>
              <a:t>Prompt windows </a:t>
            </a:r>
            <a:r>
              <a:rPr lang="en-US" dirty="0"/>
              <a:t>display a message plus a text input box</a:t>
            </a:r>
          </a:p>
          <a:p>
            <a:pPr lvl="2"/>
            <a:r>
              <a:rPr lang="en-US" dirty="0"/>
              <a:t>Created with the method: </a:t>
            </a:r>
            <a:r>
              <a:rPr lang="en-US" i="1" dirty="0">
                <a:latin typeface="Courier New" panose="02070309020205020404" pitchFamily="49" charset="0"/>
                <a:cs typeface="Courier New" panose="02070309020205020404" pitchFamily="49" charset="0"/>
              </a:rPr>
              <a:t>response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window.prompt</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message</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default</a:t>
            </a:r>
            <a:r>
              <a:rPr lang="en-US" dirty="0">
                <a:latin typeface="Courier New" panose="02070309020205020404" pitchFamily="49" charset="0"/>
                <a:cs typeface="Courier New" panose="02070309020205020404" pitchFamily="49" charset="0"/>
              </a:rPr>
              <a:t>)</a:t>
            </a:r>
          </a:p>
          <a:p>
            <a:pPr lvl="2"/>
            <a:r>
              <a:rPr lang="en-US" dirty="0"/>
              <a:t>Returns </a:t>
            </a:r>
            <a:r>
              <a:rPr lang="en-US" i="1" dirty="0">
                <a:latin typeface="Courier New" panose="02070309020205020404" pitchFamily="49" charset="0"/>
                <a:cs typeface="Courier New" panose="02070309020205020404" pitchFamily="49" charset="0"/>
              </a:rPr>
              <a:t>response</a:t>
            </a:r>
            <a:r>
              <a:rPr lang="en-US" dirty="0"/>
              <a:t>, a text string</a:t>
            </a:r>
          </a:p>
        </p:txBody>
      </p:sp>
    </p:spTree>
    <p:extLst>
      <p:ext uri="{BB962C8B-B14F-4D97-AF65-F5344CB8AC3E}">
        <p14:creationId xmlns:p14="http://schemas.microsoft.com/office/powerpoint/2010/main" val="784631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C4F7-CD99-6344-AECD-BB70E2299197}"/>
              </a:ext>
            </a:extLst>
          </p:cNvPr>
          <p:cNvSpPr>
            <a:spLocks noGrp="1"/>
          </p:cNvSpPr>
          <p:nvPr>
            <p:ph type="title"/>
          </p:nvPr>
        </p:nvSpPr>
        <p:spPr/>
        <p:txBody>
          <a:bodyPr/>
          <a:lstStyle/>
          <a:p>
            <a:r>
              <a:rPr lang="en-US" dirty="0"/>
              <a:t>Designing a Web App (1 of 4)</a:t>
            </a:r>
          </a:p>
        </p:txBody>
      </p:sp>
      <p:sp>
        <p:nvSpPr>
          <p:cNvPr id="3" name="Text Placeholder 2">
            <a:extLst>
              <a:ext uri="{FF2B5EF4-FFF2-40B4-BE49-F238E27FC236}">
                <a16:creationId xmlns:a16="http://schemas.microsoft.com/office/drawing/2014/main" id="{9C95D742-AFA5-3545-9310-3D1F611A83F7}"/>
              </a:ext>
            </a:extLst>
          </p:cNvPr>
          <p:cNvSpPr>
            <a:spLocks noGrp="1"/>
          </p:cNvSpPr>
          <p:nvPr>
            <p:ph type="body" sz="quarter" idx="17"/>
          </p:nvPr>
        </p:nvSpPr>
        <p:spPr/>
        <p:txBody>
          <a:bodyPr/>
          <a:lstStyle/>
          <a:p>
            <a:r>
              <a:rPr lang="en-US" dirty="0"/>
              <a:t>The hands-on project for this chapter is a </a:t>
            </a:r>
            <a:r>
              <a:rPr lang="en-US" b="1" dirty="0">
                <a:solidFill>
                  <a:srgbClr val="004A78"/>
                </a:solidFill>
              </a:rPr>
              <a:t>lightbox</a:t>
            </a:r>
            <a:r>
              <a:rPr lang="en-US" dirty="0"/>
              <a:t> (slideshow) web app</a:t>
            </a:r>
          </a:p>
          <a:p>
            <a:r>
              <a:rPr lang="en-US" dirty="0"/>
              <a:t>A web app is built on four foundations:</a:t>
            </a:r>
          </a:p>
          <a:p>
            <a:pPr lvl="1"/>
            <a:r>
              <a:rPr lang="en-US" dirty="0"/>
              <a:t>HTML code—provides the app's container</a:t>
            </a:r>
          </a:p>
          <a:p>
            <a:pPr lvl="1"/>
            <a:r>
              <a:rPr lang="en-US" dirty="0"/>
              <a:t>CSS code—defines the app's appearance</a:t>
            </a:r>
          </a:p>
          <a:p>
            <a:pPr lvl="1"/>
            <a:r>
              <a:rPr lang="en-US" dirty="0"/>
              <a:t>JavaScript code—manages the operation of and output from the app</a:t>
            </a:r>
          </a:p>
          <a:p>
            <a:pPr lvl="1"/>
            <a:r>
              <a:rPr lang="en-US" dirty="0"/>
              <a:t>Data (usually stored outside the app)</a:t>
            </a:r>
          </a:p>
          <a:p>
            <a:r>
              <a:rPr lang="en-US" dirty="0"/>
              <a:t>These components may be developed and maintained by different individuals or teams</a:t>
            </a:r>
          </a:p>
        </p:txBody>
      </p:sp>
    </p:spTree>
    <p:extLst>
      <p:ext uri="{BB962C8B-B14F-4D97-AF65-F5344CB8AC3E}">
        <p14:creationId xmlns:p14="http://schemas.microsoft.com/office/powerpoint/2010/main" val="3472421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Working with Popup Windows (2 of 4)</a:t>
            </a:r>
          </a:p>
        </p:txBody>
      </p:sp>
      <p:pic>
        <p:nvPicPr>
          <p:cNvPr id="7" name="Picture Placeholder 6" descr="Some JavaScript popup windows and their codes. In the first example, an alert box is displayed with the following message. Welcome to the game! The alert box features an O K button. The code for this alert box is the following. Program code. In the code, the words in the variable names are merged. window, dot, alert, left parenthesis, left double quotation mark, Welcome to the game, exclamation mark, right double quotation mark, right parenthesis. In the second example, a confirmation box is displayed with the following message. Quit the game? The confirmation box features an O K and Cancel button. The code for this confirmation box is the following. Program code. In the code, the words in the variable names are merged. window, dot, confirm, left parenthesis, left double quotation mark, Quit the game, question mark, right double quotation mark, right parenthesis.  In the third example, a prompt window is displayed with the following message. Which game to play? The prompt window has an input box in which the text, &quot;Poker&quot; is present. The code for this prompt window is the following. Program code. In the code, the words in the variable names are merged. window, dot, prompt, left parenthesis, left double quotation mark, Which game to play, question mark, right double quotation mark, comma, left double quotation mark, Poker, right double quotation mark, right parenthesis.">
            <a:extLst>
              <a:ext uri="{FF2B5EF4-FFF2-40B4-BE49-F238E27FC236}">
                <a16:creationId xmlns:a16="http://schemas.microsoft.com/office/drawing/2014/main" id="{03E5DCE8-0CFF-E241-A74A-963CFA626226}"/>
              </a:ext>
            </a:extLst>
          </p:cNvPr>
          <p:cNvPicPr>
            <a:picLocks noGrp="1" noChangeAspect="1"/>
          </p:cNvPicPr>
          <p:nvPr>
            <p:ph type="pic" sz="quarter" idx="10"/>
          </p:nvPr>
        </p:nvPicPr>
        <p:blipFill>
          <a:blip r:embed="rId2"/>
          <a:stretch>
            <a:fillRect/>
          </a:stretch>
        </p:blipFill>
        <p:spPr>
          <a:xfrm>
            <a:off x="731520" y="1619556"/>
            <a:ext cx="7663252" cy="4259263"/>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8588828" y="4070657"/>
            <a:ext cx="2866549" cy="1808163"/>
          </a:xfrm>
        </p:spPr>
        <p:txBody>
          <a:bodyPr/>
          <a:lstStyle/>
          <a:p>
            <a:r>
              <a:rPr lang="en-US" dirty="0"/>
              <a:t>Figure 5-24 JavaScript popup windows</a:t>
            </a:r>
          </a:p>
        </p:txBody>
      </p:sp>
    </p:spTree>
    <p:extLst>
      <p:ext uri="{BB962C8B-B14F-4D97-AF65-F5344CB8AC3E}">
        <p14:creationId xmlns:p14="http://schemas.microsoft.com/office/powerpoint/2010/main" val="1903156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98A81-ABFD-584E-A90B-69AF0FEA96BD}"/>
              </a:ext>
            </a:extLst>
          </p:cNvPr>
          <p:cNvSpPr>
            <a:spLocks noGrp="1"/>
          </p:cNvSpPr>
          <p:nvPr>
            <p:ph type="title"/>
          </p:nvPr>
        </p:nvSpPr>
        <p:spPr/>
        <p:txBody>
          <a:bodyPr/>
          <a:lstStyle/>
          <a:p>
            <a:r>
              <a:rPr lang="en-US" dirty="0"/>
              <a:t>Working with Popup Windows (3 of 4)</a:t>
            </a:r>
          </a:p>
        </p:txBody>
      </p:sp>
      <p:sp>
        <p:nvSpPr>
          <p:cNvPr id="3" name="Text Placeholder 2">
            <a:extLst>
              <a:ext uri="{FF2B5EF4-FFF2-40B4-BE49-F238E27FC236}">
                <a16:creationId xmlns:a16="http://schemas.microsoft.com/office/drawing/2014/main" id="{EDDB31A0-7F50-D84B-8A54-08192F63B77C}"/>
              </a:ext>
            </a:extLst>
          </p:cNvPr>
          <p:cNvSpPr>
            <a:spLocks noGrp="1"/>
          </p:cNvSpPr>
          <p:nvPr>
            <p:ph type="body" sz="quarter" idx="17"/>
          </p:nvPr>
        </p:nvSpPr>
        <p:spPr/>
        <p:txBody>
          <a:bodyPr/>
          <a:lstStyle/>
          <a:p>
            <a:r>
              <a:rPr lang="en-US" dirty="0"/>
              <a:t>Working with browser windows</a:t>
            </a:r>
          </a:p>
          <a:p>
            <a:pPr lvl="1"/>
            <a:r>
              <a:rPr lang="en-US" dirty="0"/>
              <a:t>You can open a new </a:t>
            </a:r>
            <a:r>
              <a:rPr lang="en-US" dirty="0">
                <a:latin typeface="Courier New" panose="02070309020205020404" pitchFamily="49" charset="0"/>
                <a:cs typeface="Courier New" panose="02070309020205020404" pitchFamily="49" charset="0"/>
              </a:rPr>
              <a:t>window</a:t>
            </a:r>
            <a:r>
              <a:rPr lang="en-US" dirty="0"/>
              <a:t> object with its own collection of properties and methods, which can be used to define its appearance and content</a:t>
            </a:r>
          </a:p>
          <a:p>
            <a:pPr lvl="1"/>
            <a:r>
              <a:rPr lang="en-US" dirty="0"/>
              <a:t>Syntax for creating a new browser window:</a:t>
            </a:r>
            <a:br>
              <a:rPr lang="en-US" dirty="0"/>
            </a:br>
            <a:r>
              <a:rPr lang="en-US" dirty="0" err="1">
                <a:latin typeface="Courier New" panose="02070309020205020404" pitchFamily="49" charset="0"/>
                <a:cs typeface="Courier New" panose="02070309020205020404" pitchFamily="49" charset="0"/>
              </a:rPr>
              <a:t>window.open</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title</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options</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replace</a:t>
            </a:r>
            <a:r>
              <a:rPr lang="en-US" dirty="0">
                <a:latin typeface="Courier New" panose="02070309020205020404" pitchFamily="49" charset="0"/>
                <a:cs typeface="Courier New" panose="02070309020205020404" pitchFamily="49" charset="0"/>
              </a:rPr>
              <a:t>)</a:t>
            </a:r>
          </a:p>
          <a:p>
            <a:pPr lvl="2"/>
            <a:r>
              <a:rPr lang="en-US" i="1" dirty="0" err="1">
                <a:latin typeface="Courier New" panose="02070309020205020404" pitchFamily="49" charset="0"/>
                <a:cs typeface="Courier New" panose="02070309020205020404" pitchFamily="49" charset="0"/>
              </a:rPr>
              <a:t>url</a:t>
            </a:r>
            <a:r>
              <a:rPr lang="en-US" dirty="0"/>
              <a:t> is the location of the file to display</a:t>
            </a:r>
          </a:p>
          <a:p>
            <a:pPr lvl="2"/>
            <a:r>
              <a:rPr lang="en-US" i="1" dirty="0">
                <a:latin typeface="Courier New" panose="02070309020205020404" pitchFamily="49" charset="0"/>
                <a:cs typeface="Courier New" panose="02070309020205020404" pitchFamily="49" charset="0"/>
              </a:rPr>
              <a:t>title</a:t>
            </a:r>
            <a:r>
              <a:rPr lang="en-US" dirty="0"/>
              <a:t> is the window's title</a:t>
            </a:r>
          </a:p>
          <a:p>
            <a:pPr lvl="2"/>
            <a:r>
              <a:rPr lang="en-US" i="1" dirty="0">
                <a:latin typeface="Courier New" panose="02070309020205020404" pitchFamily="49" charset="0"/>
                <a:cs typeface="Courier New" panose="02070309020205020404" pitchFamily="49" charset="0"/>
              </a:rPr>
              <a:t>options</a:t>
            </a:r>
            <a:r>
              <a:rPr lang="en-US" dirty="0"/>
              <a:t> is a comma-separated list of features defining the window's appearance</a:t>
            </a:r>
          </a:p>
          <a:p>
            <a:pPr lvl="2"/>
            <a:r>
              <a:rPr lang="en-US" i="1" dirty="0">
                <a:latin typeface="Courier New" panose="02070309020205020404" pitchFamily="49" charset="0"/>
                <a:cs typeface="Courier New" panose="02070309020205020404" pitchFamily="49" charset="0"/>
              </a:rPr>
              <a:t>replace</a:t>
            </a:r>
            <a:r>
              <a:rPr lang="en-US" dirty="0"/>
              <a:t> is an optional Boolean value to specify whether </a:t>
            </a:r>
            <a:r>
              <a:rPr lang="en-US" i="1" dirty="0" err="1">
                <a:latin typeface="Courier New" panose="02070309020205020404" pitchFamily="49" charset="0"/>
                <a:cs typeface="Courier New" panose="02070309020205020404" pitchFamily="49" charset="0"/>
              </a:rPr>
              <a:t>url</a:t>
            </a:r>
            <a:r>
              <a:rPr lang="en-US" dirty="0"/>
              <a:t> should create a new entry in the window's history list (</a:t>
            </a:r>
            <a:r>
              <a:rPr lang="en-US" dirty="0">
                <a:latin typeface="Courier New" panose="02070309020205020404" pitchFamily="49" charset="0"/>
                <a:cs typeface="Courier New" panose="02070309020205020404" pitchFamily="49" charset="0"/>
              </a:rPr>
              <a:t>true</a:t>
            </a:r>
            <a:r>
              <a:rPr lang="en-US" dirty="0"/>
              <a:t>) or replace the existing entry (</a:t>
            </a:r>
            <a:r>
              <a:rPr lang="en-US" dirty="0">
                <a:latin typeface="Courier New" panose="02070309020205020404" pitchFamily="49" charset="0"/>
                <a:cs typeface="Courier New" panose="02070309020205020404" pitchFamily="49" charset="0"/>
              </a:rPr>
              <a:t>false</a:t>
            </a:r>
            <a:r>
              <a:rPr lang="en-US" dirty="0"/>
              <a:t>)</a:t>
            </a:r>
          </a:p>
          <a:p>
            <a:pPr lvl="2"/>
            <a:r>
              <a:rPr lang="en-US" i="1" dirty="0" err="1">
                <a:latin typeface="Courier New" panose="02070309020205020404" pitchFamily="49" charset="0"/>
                <a:cs typeface="Courier New" panose="02070309020205020404" pitchFamily="49" charset="0"/>
              </a:rPr>
              <a:t>url</a:t>
            </a:r>
            <a:r>
              <a:rPr lang="en-US" dirty="0"/>
              <a:t>, </a:t>
            </a:r>
            <a:r>
              <a:rPr lang="en-US" i="1" dirty="0">
                <a:latin typeface="Courier New" panose="02070309020205020404" pitchFamily="49" charset="0"/>
                <a:cs typeface="Courier New" panose="02070309020205020404" pitchFamily="49" charset="0"/>
              </a:rPr>
              <a:t>title</a:t>
            </a:r>
            <a:r>
              <a:rPr lang="en-US" dirty="0"/>
              <a:t>, and </a:t>
            </a:r>
            <a:r>
              <a:rPr lang="en-US" i="1" dirty="0">
                <a:latin typeface="Courier New" panose="02070309020205020404" pitchFamily="49" charset="0"/>
                <a:cs typeface="Courier New" panose="02070309020205020404" pitchFamily="49" charset="0"/>
              </a:rPr>
              <a:t>options</a:t>
            </a:r>
            <a:r>
              <a:rPr lang="en-US" dirty="0"/>
              <a:t> are enclosed in double quotation marks</a:t>
            </a:r>
          </a:p>
          <a:p>
            <a:pPr lvl="1"/>
            <a:r>
              <a:rPr lang="en-US" dirty="0"/>
              <a:t>When you assign a new window to a variable, you can apply properties and methods of the </a:t>
            </a:r>
            <a:r>
              <a:rPr lang="en-US" dirty="0">
                <a:latin typeface="Courier New" panose="02070309020205020404" pitchFamily="49" charset="0"/>
                <a:cs typeface="Courier New" panose="02070309020205020404" pitchFamily="49" charset="0"/>
              </a:rPr>
              <a:t>window</a:t>
            </a:r>
            <a:r>
              <a:rPr lang="en-US" dirty="0"/>
              <a:t> object to it after creation</a:t>
            </a:r>
          </a:p>
        </p:txBody>
      </p:sp>
    </p:spTree>
    <p:extLst>
      <p:ext uri="{BB962C8B-B14F-4D97-AF65-F5344CB8AC3E}">
        <p14:creationId xmlns:p14="http://schemas.microsoft.com/office/powerpoint/2010/main" val="1483177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E9FCA-6753-F346-A360-7DF4E6139F10}"/>
              </a:ext>
            </a:extLst>
          </p:cNvPr>
          <p:cNvSpPr>
            <a:spLocks noGrp="1"/>
          </p:cNvSpPr>
          <p:nvPr>
            <p:ph type="title"/>
          </p:nvPr>
        </p:nvSpPr>
        <p:spPr/>
        <p:txBody>
          <a:bodyPr/>
          <a:lstStyle/>
          <a:p>
            <a:r>
              <a:rPr lang="en-US" dirty="0"/>
              <a:t>Working with Popup Windows (4 of 4)</a:t>
            </a:r>
          </a:p>
        </p:txBody>
      </p:sp>
      <p:sp>
        <p:nvSpPr>
          <p:cNvPr id="3" name="Text Placeholder 2">
            <a:extLst>
              <a:ext uri="{FF2B5EF4-FFF2-40B4-BE49-F238E27FC236}">
                <a16:creationId xmlns:a16="http://schemas.microsoft.com/office/drawing/2014/main" id="{9544F329-F879-A44E-BBCF-FB4C892AADF7}"/>
              </a:ext>
            </a:extLst>
          </p:cNvPr>
          <p:cNvSpPr>
            <a:spLocks noGrp="1"/>
          </p:cNvSpPr>
          <p:nvPr>
            <p:ph type="body" sz="quarter" idx="17"/>
          </p:nvPr>
        </p:nvSpPr>
        <p:spPr/>
        <p:txBody>
          <a:bodyPr/>
          <a:lstStyle/>
          <a:p>
            <a:r>
              <a:rPr lang="en-US" dirty="0"/>
              <a:t>Writing content to a browser window</a:t>
            </a:r>
          </a:p>
          <a:p>
            <a:pPr lvl="1"/>
            <a:r>
              <a:rPr lang="en-US" dirty="0"/>
              <a:t>You can add nodes to the new window's web document by referencing the </a:t>
            </a:r>
            <a:r>
              <a:rPr lang="en-US" i="1" dirty="0" err="1">
                <a:latin typeface="Courier New" panose="02070309020205020404" pitchFamily="49" charset="0"/>
                <a:cs typeface="Courier New" panose="02070309020205020404" pitchFamily="49" charset="0"/>
              </a:rPr>
              <a:t>window</a:t>
            </a:r>
            <a:r>
              <a:rPr lang="en-US" dirty="0" err="1">
                <a:latin typeface="Courier New" panose="02070309020205020404" pitchFamily="49" charset="0"/>
                <a:cs typeface="Courier New" panose="02070309020205020404" pitchFamily="49" charset="0"/>
              </a:rPr>
              <a:t>.document.body</a:t>
            </a:r>
            <a:r>
              <a:rPr lang="en-US" dirty="0"/>
              <a:t> object where </a:t>
            </a:r>
            <a:r>
              <a:rPr lang="en-US" i="1" dirty="0">
                <a:latin typeface="Courier New" panose="02070309020205020404" pitchFamily="49" charset="0"/>
                <a:cs typeface="Courier New" panose="02070309020205020404" pitchFamily="49" charset="0"/>
              </a:rPr>
              <a:t>window</a:t>
            </a:r>
            <a:r>
              <a:rPr lang="en-US" dirty="0"/>
              <a:t> is the variable name for the window</a:t>
            </a:r>
          </a:p>
          <a:p>
            <a:pPr lvl="1"/>
            <a:r>
              <a:rPr lang="en-US" dirty="0"/>
              <a:t>You can add content as a single text string with the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a:t>
            </a:r>
            <a:r>
              <a:rPr lang="en-US" dirty="0"/>
              <a:t> method</a:t>
            </a:r>
          </a:p>
          <a:p>
            <a:r>
              <a:rPr lang="en-US" dirty="0"/>
              <a:t>Limitations of browser windows</a:t>
            </a:r>
          </a:p>
          <a:p>
            <a:pPr lvl="1"/>
            <a:r>
              <a:rPr lang="en-US" dirty="0"/>
              <a:t>Often blocked by popup blockers</a:t>
            </a:r>
          </a:p>
          <a:p>
            <a:pPr lvl="2"/>
            <a:r>
              <a:rPr lang="en-US" dirty="0"/>
              <a:t>Usually not blocked when a user-initiated event opens the window</a:t>
            </a:r>
          </a:p>
          <a:p>
            <a:pPr lvl="1"/>
            <a:r>
              <a:rPr lang="en-US" dirty="0"/>
              <a:t>Don't scale well to small screens</a:t>
            </a:r>
          </a:p>
          <a:p>
            <a:pPr lvl="1"/>
            <a:r>
              <a:rPr lang="en-US" dirty="0"/>
              <a:t>Cannot display files loaded locally on a user's computer</a:t>
            </a:r>
          </a:p>
          <a:p>
            <a:pPr lvl="1"/>
            <a:r>
              <a:rPr lang="en-US" dirty="0"/>
              <a:t>Handled inconsistently among browsers as regards supported features</a:t>
            </a:r>
          </a:p>
        </p:txBody>
      </p:sp>
    </p:spTree>
    <p:extLst>
      <p:ext uri="{BB962C8B-B14F-4D97-AF65-F5344CB8AC3E}">
        <p14:creationId xmlns:p14="http://schemas.microsoft.com/office/powerpoint/2010/main" val="32665033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867D0-BB44-E64B-BAB0-2263047197A6}"/>
              </a:ext>
            </a:extLst>
          </p:cNvPr>
          <p:cNvSpPr>
            <a:spLocks noGrp="1"/>
          </p:cNvSpPr>
          <p:nvPr>
            <p:ph type="title"/>
          </p:nvPr>
        </p:nvSpPr>
        <p:spPr/>
        <p:txBody>
          <a:bodyPr/>
          <a:lstStyle/>
          <a:p>
            <a:r>
              <a:rPr lang="en-US" dirty="0"/>
              <a:t>Creating an Overlay (1 of 7)</a:t>
            </a:r>
          </a:p>
        </p:txBody>
      </p:sp>
      <p:sp>
        <p:nvSpPr>
          <p:cNvPr id="3" name="Text Placeholder 2">
            <a:extLst>
              <a:ext uri="{FF2B5EF4-FFF2-40B4-BE49-F238E27FC236}">
                <a16:creationId xmlns:a16="http://schemas.microsoft.com/office/drawing/2014/main" id="{4771277B-7E26-5342-9BA9-51D9393239F5}"/>
              </a:ext>
            </a:extLst>
          </p:cNvPr>
          <p:cNvSpPr>
            <a:spLocks noGrp="1"/>
          </p:cNvSpPr>
          <p:nvPr>
            <p:ph type="body" sz="quarter" idx="17"/>
          </p:nvPr>
        </p:nvSpPr>
        <p:spPr/>
        <p:txBody>
          <a:bodyPr/>
          <a:lstStyle/>
          <a:p>
            <a:r>
              <a:rPr lang="en-US" b="1" dirty="0">
                <a:solidFill>
                  <a:srgbClr val="004A78"/>
                </a:solidFill>
              </a:rPr>
              <a:t>Overlay</a:t>
            </a:r>
            <a:r>
              <a:rPr lang="en-US" dirty="0"/>
              <a:t>: an element that lays on top of the rest of the page content, partially obscuring that content</a:t>
            </a:r>
          </a:p>
          <a:p>
            <a:pPr lvl="1"/>
            <a:r>
              <a:rPr lang="en-US" dirty="0"/>
              <a:t>Type of </a:t>
            </a:r>
            <a:r>
              <a:rPr lang="en-US" b="1" dirty="0">
                <a:solidFill>
                  <a:srgbClr val="004A78"/>
                </a:solidFill>
              </a:rPr>
              <a:t>modal</a:t>
            </a:r>
            <a:r>
              <a:rPr lang="en-US" dirty="0"/>
              <a:t> (a.k.a. </a:t>
            </a:r>
            <a:r>
              <a:rPr lang="en-US" b="1" dirty="0">
                <a:solidFill>
                  <a:srgbClr val="004A78"/>
                </a:solidFill>
              </a:rPr>
              <a:t>modal window</a:t>
            </a:r>
            <a:r>
              <a:rPr lang="en-US" dirty="0"/>
              <a:t>), a window that takes control of an application and must be closed before the user can continue using the app (like popup dialog boxes)</a:t>
            </a:r>
          </a:p>
          <a:p>
            <a:r>
              <a:rPr lang="en-US" dirty="0"/>
              <a:t>Can be created as a </a:t>
            </a:r>
            <a:r>
              <a:rPr lang="en-US" dirty="0">
                <a:latin typeface="Courier New" panose="02070309020205020404" pitchFamily="49" charset="0"/>
                <a:cs typeface="Courier New" panose="02070309020205020404" pitchFamily="49" charset="0"/>
              </a:rPr>
              <a:t>div</a:t>
            </a:r>
            <a:r>
              <a:rPr lang="en-US" dirty="0"/>
              <a:t> element sized to cover the browser window using HTML and CSS</a:t>
            </a:r>
          </a:p>
          <a:p>
            <a:r>
              <a:rPr lang="en-US" dirty="0"/>
              <a:t>Introducing the </a:t>
            </a:r>
            <a:r>
              <a:rPr lang="en-US" dirty="0">
                <a:latin typeface="Courier New" panose="02070309020205020404" pitchFamily="49" charset="0"/>
                <a:cs typeface="Courier New" panose="02070309020205020404" pitchFamily="49" charset="0"/>
              </a:rPr>
              <a:t>this</a:t>
            </a:r>
            <a:r>
              <a:rPr lang="en-US" dirty="0"/>
              <a:t> object</a:t>
            </a:r>
          </a:p>
          <a:p>
            <a:pPr lvl="1"/>
            <a:r>
              <a:rPr lang="en-US" dirty="0"/>
              <a:t>The </a:t>
            </a:r>
            <a:r>
              <a:rPr lang="en-US" b="1" dirty="0">
                <a:solidFill>
                  <a:srgbClr val="004A78"/>
                </a:solidFill>
                <a:latin typeface="Courier New" panose="02070309020205020404" pitchFamily="49" charset="0"/>
                <a:cs typeface="Courier New" panose="02070309020205020404" pitchFamily="49" charset="0"/>
              </a:rPr>
              <a:t>this</a:t>
            </a:r>
            <a:r>
              <a:rPr lang="en-US" b="1" dirty="0">
                <a:solidFill>
                  <a:srgbClr val="004A78"/>
                </a:solidFill>
              </a:rPr>
              <a:t> object </a:t>
            </a:r>
            <a:r>
              <a:rPr lang="en-US" dirty="0"/>
              <a:t>references the owner of a currently running segment of JavaScript code</a:t>
            </a:r>
          </a:p>
          <a:p>
            <a:pPr lvl="2"/>
            <a:r>
              <a:rPr lang="en-US" dirty="0"/>
              <a:t>For an anonymous function called by an event handler/listener, the owner of the function is the object that initiated the event (e.g., an image that was clicked)</a:t>
            </a:r>
          </a:p>
          <a:p>
            <a:pPr lvl="1"/>
            <a:r>
              <a:rPr lang="en-US" dirty="0"/>
              <a:t>Sample statements using the </a:t>
            </a:r>
            <a:r>
              <a:rPr lang="en-US" dirty="0">
                <a:latin typeface="Courier New" panose="02070309020205020404" pitchFamily="49" charset="0"/>
                <a:cs typeface="Courier New" panose="02070309020205020404" pitchFamily="49" charset="0"/>
              </a:rPr>
              <a:t>this</a:t>
            </a:r>
            <a:r>
              <a:rPr lang="en-US" dirty="0"/>
              <a:t> object to clone the node that called the function:</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overlayImage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this.cloneNode</a:t>
            </a:r>
            <a:r>
              <a:rPr lang="en-US" dirty="0">
                <a:latin typeface="Courier New" panose="02070309020205020404" pitchFamily="49" charset="0"/>
                <a:cs typeface="Courier New" panose="02070309020205020404" pitchFamily="49" charset="0"/>
              </a:rPr>
              <a:t>("true");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figureBox.appendChild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overlayImage</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21361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Creating an Overlay (2 of 7)</a:t>
            </a:r>
          </a:p>
        </p:txBody>
      </p:sp>
      <p:pic>
        <p:nvPicPr>
          <p:cNvPr id="7" name="Picture Placeholder 6" descr="An image showing what the image overlay looks like in the light box app. In the image overlay for the light box app, the image and caption are overlaid on the web page when the image is clicked. The page content in the background is semi-transparent. The close button can be clicked to close the overlay and return to the light box.">
            <a:extLst>
              <a:ext uri="{FF2B5EF4-FFF2-40B4-BE49-F238E27FC236}">
                <a16:creationId xmlns:a16="http://schemas.microsoft.com/office/drawing/2014/main" id="{9BBAE507-24EF-4A4C-9A75-42C2950BE44D}"/>
              </a:ext>
            </a:extLst>
          </p:cNvPr>
          <p:cNvPicPr>
            <a:picLocks noGrp="1" noChangeAspect="1"/>
          </p:cNvPicPr>
          <p:nvPr>
            <p:ph type="pic" sz="quarter" idx="10"/>
          </p:nvPr>
        </p:nvPicPr>
        <p:blipFill>
          <a:blip r:embed="rId2"/>
          <a:stretch>
            <a:fillRect/>
          </a:stretch>
        </p:blipFill>
        <p:spPr>
          <a:xfrm>
            <a:off x="731520" y="1619556"/>
            <a:ext cx="8615617" cy="3801530"/>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9372600" y="4070657"/>
            <a:ext cx="2082778" cy="1808163"/>
          </a:xfrm>
        </p:spPr>
        <p:txBody>
          <a:bodyPr/>
          <a:lstStyle/>
          <a:p>
            <a:r>
              <a:rPr lang="en-US" dirty="0"/>
              <a:t>Figure 5-28 Image overlay for the lightbox app</a:t>
            </a:r>
          </a:p>
          <a:p>
            <a:r>
              <a:rPr lang="en-US" dirty="0"/>
              <a:t> </a:t>
            </a:r>
          </a:p>
          <a:p>
            <a:r>
              <a:rPr lang="en-US" dirty="0"/>
              <a:t>Joan Carey</a:t>
            </a:r>
          </a:p>
        </p:txBody>
      </p:sp>
    </p:spTree>
    <p:extLst>
      <p:ext uri="{BB962C8B-B14F-4D97-AF65-F5344CB8AC3E}">
        <p14:creationId xmlns:p14="http://schemas.microsoft.com/office/powerpoint/2010/main" val="1809870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Creating an Overlay (3 of 7)</a:t>
            </a:r>
          </a:p>
        </p:txBody>
      </p:sp>
      <p:pic>
        <p:nvPicPr>
          <p:cNvPr id="7" name="Picture Placeholder 6" descr="A code block that shows the initial created Overlay function. Program code. In the code, the words in the variable names are merged, and the code contains the following keywords: function, let. Line 1, indented once: function, create Overlay, left parenthesis, right parenthesis, left brace. Line 2, indented twice: let, overlay, equals, document, dot, create Element, left parenthesis, left double quotation mark, div, right double quotation mark, semicolon. Line 3, indented twice: overlay, dot, i d, equals, left double quotation mark, l b Overlay, right double quotation mark, semicolon. Line 4: Blank. Line 5, indented twice: forward slash, forward slash, Add the figure box to the overlay. Line 6, indented twice: let, figure Box, equals, document, dot, create Element, left parenthesis, left double quotation mark, figure, right double quotation mark, right parenthesis, semicolon. Line 7, indented twice: overlay, append Child, left parenthesis, figure Box, right parenthesis, semicolon. Line 8: Blank. Line 9, indented twice: document, dot, body, dot, append Child, left parenthesis, overlay, right parenthesis, semicolon. Line 10, indented once: Right brace. Line 11: Right brace. In lines 2 and 3 of the above code, the overlay is created. In lines 6 and 7, the figure box is appended to the overlay. In line 9, the overlay is appended to the page body.">
            <a:extLst>
              <a:ext uri="{FF2B5EF4-FFF2-40B4-BE49-F238E27FC236}">
                <a16:creationId xmlns:a16="http://schemas.microsoft.com/office/drawing/2014/main" id="{8A260DD6-D428-A642-9E04-CB6792DD7550}"/>
              </a:ext>
            </a:extLst>
          </p:cNvPr>
          <p:cNvPicPr>
            <a:picLocks noGrp="1" noChangeAspect="1"/>
          </p:cNvPicPr>
          <p:nvPr>
            <p:ph type="pic" sz="quarter" idx="10"/>
          </p:nvPr>
        </p:nvPicPr>
        <p:blipFill>
          <a:blip r:embed="rId3"/>
          <a:stretch>
            <a:fillRect/>
          </a:stretch>
        </p:blipFill>
        <p:spPr>
          <a:xfrm>
            <a:off x="731519" y="1619556"/>
            <a:ext cx="9665801" cy="3230029"/>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2551612" y="5023698"/>
            <a:ext cx="6487886" cy="855122"/>
          </a:xfrm>
        </p:spPr>
        <p:txBody>
          <a:bodyPr/>
          <a:lstStyle/>
          <a:p>
            <a:r>
              <a:rPr lang="en-US" dirty="0"/>
              <a:t>Figure 5-29 Initial </a:t>
            </a:r>
            <a:r>
              <a:rPr lang="en-US" dirty="0" err="1">
                <a:latin typeface="Courier New" panose="02070309020205020404" pitchFamily="49" charset="0"/>
                <a:cs typeface="Courier New" panose="02070309020205020404" pitchFamily="49" charset="0"/>
              </a:rPr>
              <a:t>createOverlay</a:t>
            </a:r>
            <a:r>
              <a:rPr lang="en-US" dirty="0">
                <a:latin typeface="Courier New" panose="02070309020205020404" pitchFamily="49" charset="0"/>
                <a:cs typeface="Courier New" panose="02070309020205020404" pitchFamily="49" charset="0"/>
              </a:rPr>
              <a:t>()</a:t>
            </a:r>
            <a:r>
              <a:rPr lang="en-US" dirty="0"/>
              <a:t> function</a:t>
            </a:r>
          </a:p>
        </p:txBody>
      </p:sp>
    </p:spTree>
    <p:extLst>
      <p:ext uri="{BB962C8B-B14F-4D97-AF65-F5344CB8AC3E}">
        <p14:creationId xmlns:p14="http://schemas.microsoft.com/office/powerpoint/2010/main" val="1997321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Creating an Overlay (4 of 7)</a:t>
            </a:r>
          </a:p>
        </p:txBody>
      </p:sp>
      <p:pic>
        <p:nvPicPr>
          <p:cNvPr id="7" name="Picture Placeholder 6" descr="A code block that adds an event handler for the create Overlay function. Program code. In the code, the words in the variable names are merged, and the code contains the following keywords: for, let. Line 1: Forward slash, forward slash, Add images from the i m g Files array to the container. Line 2: for, left parenthesis, let, i, equals, 0, semicolon, i, less than i m g Count, semicolon, i, plus, plus, right parenthesis, left brace. Line 3, indented once: let, image, equals, document, dot, create Element, left parenthesis, left double quotation mark, i m g, right double quotation mark, right parenthesis, semicolon. Line 4, indented once: image, dot, s r c, equals, i m g Files, left bracket, i, right bracket, semicolon. Line 5, indented once: image, dot, alt, equals, i m g Captions, left bracket, i, right bracket, semicolon. Line 6, indented once: image, dot, on click, equals, create Overlay, semicolon. Line 7, indented once: l b Image, dot, append Child, left parenthesis, image, right parenthesis, semicolon. Line 8: Right brace. In line 6 of the above code, the create Overlay function is called when any image is clicked.">
            <a:extLst>
              <a:ext uri="{FF2B5EF4-FFF2-40B4-BE49-F238E27FC236}">
                <a16:creationId xmlns:a16="http://schemas.microsoft.com/office/drawing/2014/main" id="{C6DC0191-4C58-214C-8F15-CCE15F8D8254}"/>
              </a:ext>
            </a:extLst>
          </p:cNvPr>
          <p:cNvPicPr>
            <a:picLocks noGrp="1" noChangeAspect="1"/>
          </p:cNvPicPr>
          <p:nvPr>
            <p:ph type="pic" sz="quarter" idx="10"/>
          </p:nvPr>
        </p:nvPicPr>
        <p:blipFill>
          <a:blip r:embed="rId2"/>
          <a:stretch>
            <a:fillRect/>
          </a:stretch>
        </p:blipFill>
        <p:spPr>
          <a:xfrm>
            <a:off x="731519" y="1619557"/>
            <a:ext cx="10680961" cy="2593214"/>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1271452" y="5206715"/>
            <a:ext cx="8891452" cy="672105"/>
          </a:xfrm>
        </p:spPr>
        <p:txBody>
          <a:bodyPr/>
          <a:lstStyle/>
          <a:p>
            <a:r>
              <a:rPr lang="en-US" dirty="0"/>
              <a:t>Figure 5-30 Adding an event handler for the </a:t>
            </a:r>
            <a:r>
              <a:rPr lang="en-US" dirty="0" err="1">
                <a:latin typeface="Courier New" panose="02070309020205020404" pitchFamily="49" charset="0"/>
                <a:cs typeface="Courier New" panose="02070309020205020404" pitchFamily="49" charset="0"/>
              </a:rPr>
              <a:t>createOverlay</a:t>
            </a:r>
            <a:r>
              <a:rPr lang="en-US" dirty="0">
                <a:latin typeface="Courier New" panose="02070309020205020404" pitchFamily="49" charset="0"/>
                <a:cs typeface="Courier New" panose="02070309020205020404" pitchFamily="49" charset="0"/>
              </a:rPr>
              <a:t>()</a:t>
            </a:r>
            <a:r>
              <a:rPr lang="en-US" dirty="0"/>
              <a:t> function</a:t>
            </a:r>
          </a:p>
        </p:txBody>
      </p:sp>
    </p:spTree>
    <p:extLst>
      <p:ext uri="{BB962C8B-B14F-4D97-AF65-F5344CB8AC3E}">
        <p14:creationId xmlns:p14="http://schemas.microsoft.com/office/powerpoint/2010/main" val="2085374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Creating an Overlay (5 of 7)</a:t>
            </a:r>
          </a:p>
        </p:txBody>
      </p:sp>
      <p:pic>
        <p:nvPicPr>
          <p:cNvPr id="7" name="Picture Placeholder 6" descr="A code block that adds an image and caption to the overlay. Program code. In the code, the words in the variable names are merged, and the code contains the following keywords: function, let. Line 1, indented once: function create Overlay, left parenthesis, right parenthesis, left brace. Line 2, indented twice: let, overlay, equals, document, dot, create Element, left parenthesis, left double quotation mark, div, right double quotation mark, right parenthesis, semicolon. Line 3, indented twice: overlay, dot, i d, equals, left double quotation mark, l b Overlay, right double quotation mark, semicolon. Line 4: Blank. Line 5, indented twice: forward slash, forward slash, Add the figure box to the overlay. Line 6, indented twice: let, figure Box, equals, document, dot, create Element, left parenthesis, left double quotation mark, figure, right double quotation mark, right parenthesis, semicolon. Line 7, indented twice: overlay, dot, append Child, left parenthesis, figure Box, right parenthesis, semicolon. Line 8: Blank. Line 9, indented twice: forward slash, forward slash, Add the image to the figure box. Line 10, indented twice: let, overlay Image, equals, this, dot, clone Node, left parenthesis, left double quotation mark, true, right double quotation mark, right parenthesis, semicolon. Line 11, indented twice: figure Box, dot, append Child, left parenthesis, overlay Image, right parenthesis, semicolon. Line 12: Blank. Line 13, indented twice: forward slash, forward slash, Add the caption to the figure box. Line 14, indented twice: let, overlay Caption, equals, document, dot, create Element, left parenthesis, left double quotation mark, fig caption, right double quotation mark, right parenthesis, semicolon. Line 15, indented twice: overlay Caption, dot, text Content, equals, this, dot, alt, semicolon. Line 16, indented twice: figure Box, dot, append Child, left parenthesis, overlay Caption, right parenthesis, semicolon. Line 17: Blank. Line 18, indented twice: document, dot, body, dot, append Child, left parenthesis, overlay, right parenthesis, semicolon. Line 19, indented once: Right brace. Line 20: Right brace. In line 10 of the above code, the image that called the function is copied. In line 11, the copied image is appended to the figure box. In line 15, the value of the alt attribute is displayed as the figure caption. In line 16, the caption is appended to the figure box.">
            <a:extLst>
              <a:ext uri="{FF2B5EF4-FFF2-40B4-BE49-F238E27FC236}">
                <a16:creationId xmlns:a16="http://schemas.microsoft.com/office/drawing/2014/main" id="{700ABAFD-A623-A145-90EC-E5BAF54BB8BF}"/>
              </a:ext>
            </a:extLst>
          </p:cNvPr>
          <p:cNvPicPr>
            <a:picLocks noGrp="1" noChangeAspect="1"/>
          </p:cNvPicPr>
          <p:nvPr>
            <p:ph type="pic" sz="quarter" idx="10"/>
          </p:nvPr>
        </p:nvPicPr>
        <p:blipFill>
          <a:blip r:embed="rId2"/>
          <a:stretch>
            <a:fillRect/>
          </a:stretch>
        </p:blipFill>
        <p:spPr>
          <a:xfrm>
            <a:off x="731519" y="1619556"/>
            <a:ext cx="8948973" cy="4552644"/>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9829800" y="4070657"/>
            <a:ext cx="1625578" cy="1808163"/>
          </a:xfrm>
        </p:spPr>
        <p:txBody>
          <a:bodyPr/>
          <a:lstStyle/>
          <a:p>
            <a:r>
              <a:rPr lang="en-US" dirty="0"/>
              <a:t>Figure 5-31 Adding an image and caption to the overlay</a:t>
            </a:r>
          </a:p>
        </p:txBody>
      </p:sp>
    </p:spTree>
    <p:extLst>
      <p:ext uri="{BB962C8B-B14F-4D97-AF65-F5344CB8AC3E}">
        <p14:creationId xmlns:p14="http://schemas.microsoft.com/office/powerpoint/2010/main" val="35242383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80231-A6CF-1B4E-A3C3-DDA58854EA67}"/>
              </a:ext>
            </a:extLst>
          </p:cNvPr>
          <p:cNvSpPr>
            <a:spLocks noGrp="1"/>
          </p:cNvSpPr>
          <p:nvPr>
            <p:ph type="title"/>
          </p:nvPr>
        </p:nvSpPr>
        <p:spPr/>
        <p:txBody>
          <a:bodyPr/>
          <a:lstStyle/>
          <a:p>
            <a:r>
              <a:rPr lang="en-US" dirty="0"/>
              <a:t>Creating an Overlay (6 of 7)</a:t>
            </a:r>
          </a:p>
        </p:txBody>
      </p:sp>
      <p:sp>
        <p:nvSpPr>
          <p:cNvPr id="3" name="Text Placeholder 2">
            <a:extLst>
              <a:ext uri="{FF2B5EF4-FFF2-40B4-BE49-F238E27FC236}">
                <a16:creationId xmlns:a16="http://schemas.microsoft.com/office/drawing/2014/main" id="{7D847827-A4F5-FB4B-B6E1-2916AB39219A}"/>
              </a:ext>
            </a:extLst>
          </p:cNvPr>
          <p:cNvSpPr>
            <a:spLocks noGrp="1"/>
          </p:cNvSpPr>
          <p:nvPr>
            <p:ph type="body" sz="quarter" idx="17"/>
          </p:nvPr>
        </p:nvSpPr>
        <p:spPr/>
        <p:txBody>
          <a:bodyPr/>
          <a:lstStyle/>
          <a:p>
            <a:r>
              <a:rPr lang="en-US" dirty="0"/>
              <a:t>Removing a node</a:t>
            </a:r>
          </a:p>
          <a:p>
            <a:pPr lvl="1"/>
            <a:r>
              <a:rPr lang="en-US" dirty="0"/>
              <a:t>Syntax to remove a node, where </a:t>
            </a:r>
            <a:r>
              <a:rPr lang="en-US" i="1" dirty="0">
                <a:latin typeface="Courier New" panose="02070309020205020404" pitchFamily="49" charset="0"/>
                <a:cs typeface="Courier New" panose="02070309020205020404" pitchFamily="49" charset="0"/>
              </a:rPr>
              <a:t>node</a:t>
            </a:r>
            <a:r>
              <a:rPr lang="en-US" dirty="0"/>
              <a:t> is the parent of the node to be removed and </a:t>
            </a:r>
            <a:r>
              <a:rPr lang="en-US" i="1" dirty="0">
                <a:latin typeface="Courier New" panose="02070309020205020404" pitchFamily="49" charset="0"/>
                <a:cs typeface="Courier New" panose="02070309020205020404" pitchFamily="49" charset="0"/>
              </a:rPr>
              <a:t>old</a:t>
            </a:r>
            <a:r>
              <a:rPr lang="en-US" dirty="0"/>
              <a:t> is the node to be removed itself:</a:t>
            </a:r>
            <a:br>
              <a:rPr lang="en-US" dirty="0"/>
            </a:br>
            <a:r>
              <a:rPr lang="en-US" i="1" dirty="0" err="1">
                <a:latin typeface="Courier New" panose="02070309020205020404" pitchFamily="49" charset="0"/>
                <a:cs typeface="Courier New" panose="02070309020205020404" pitchFamily="49" charset="0"/>
              </a:rPr>
              <a:t>node</a:t>
            </a:r>
            <a:r>
              <a:rPr lang="en-US" dirty="0" err="1">
                <a:latin typeface="Courier New" panose="02070309020205020404" pitchFamily="49" charset="0"/>
                <a:cs typeface="Courier New" panose="02070309020205020404" pitchFamily="49" charset="0"/>
              </a:rPr>
              <a:t>.removeChild</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old</a:t>
            </a:r>
            <a:r>
              <a:rPr lang="en-US" dirty="0">
                <a:latin typeface="Courier New" panose="02070309020205020404" pitchFamily="49" charset="0"/>
                <a:cs typeface="Courier New" panose="02070309020205020404" pitchFamily="49" charset="0"/>
              </a:rPr>
              <a:t>)</a:t>
            </a:r>
          </a:p>
          <a:p>
            <a:r>
              <a:rPr lang="en-US" dirty="0"/>
              <a:t>Designing the look of an app</a:t>
            </a:r>
          </a:p>
          <a:p>
            <a:pPr lvl="1"/>
            <a:r>
              <a:rPr lang="en-US" dirty="0"/>
              <a:t>Place design choices in CSS stylesheet to make the app's visual appearance easy to modify</a:t>
            </a:r>
          </a:p>
          <a:p>
            <a:pPr lvl="1"/>
            <a:r>
              <a:rPr lang="en-US" dirty="0"/>
              <a:t>One strategy is to use class names to apply formatting so that the details are stored in the CSS file, not the JavaScript file</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02906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Creating an Overlay (7 of 7)</a:t>
            </a:r>
          </a:p>
        </p:txBody>
      </p:sp>
      <p:pic>
        <p:nvPicPr>
          <p:cNvPr id="7" name="Picture Placeholder 6" descr="A code block that adds the close box to the overlay. Program code. In the code, the words in the variable names are merged, and the code contains the following keywords: let. Line 1, indented twice: figure Box, dot, append Child, left parenthesis, overlay Caption, right parenthesis, semicolon. Line 2: Blank. Line 3, indented twice: forward slash, forward slash, Add a close button to the overlay. Line 4, indented twice: let, close Box, equals, document, dot, create Element, left parenthesis, left double quotation mark, div, right double quotation mark, right parenthesis, semicolon. Line 5, indented twice: close Box, dot, i d, equals, left double quotation mark, l b Overlay, Close, right double quotation mark, semicolon. Line 6, indented twice: close Box, dot, inner H T M L, equals, left double quotation mark, ampersand, times, semicolon, right double quotation mark, semicolon. Line 7, indented twice: close Box, dot, on click, equals, function, left parenthesis, right parenthesis, left brace. Line 8, indented 3 times: document, dot, body, dot, remove Child, left parenthesis, overlay, right parenthesis, semicolon. Line 9, indented twice: Right brace. Line 10, indented twice: overlay, dot, append Child, left parenthesis, close Box, semicolon; Line 11: Blank. Line 12, indented twice: document, dot, body, dot, append Child, left parenthesis, overlay, right parenthesis, semicolon. Line 13, indented once: Right brace. Line 14: Right brace. In line 4 of the above code, an element is created for the close button. In line 6, the x symbol is displayed in the close button. In lines 7 to 9, when the close button is clicked, the overlay is removed from the document body. In line 12, the close button is appended to the overlay.">
            <a:extLst>
              <a:ext uri="{FF2B5EF4-FFF2-40B4-BE49-F238E27FC236}">
                <a16:creationId xmlns:a16="http://schemas.microsoft.com/office/drawing/2014/main" id="{A17FE4D5-21A6-604A-A107-EB0503CAE494}"/>
              </a:ext>
            </a:extLst>
          </p:cNvPr>
          <p:cNvPicPr>
            <a:picLocks noGrp="1" noChangeAspect="1"/>
          </p:cNvPicPr>
          <p:nvPr>
            <p:ph type="pic" sz="quarter" idx="10"/>
          </p:nvPr>
        </p:nvPicPr>
        <p:blipFill>
          <a:blip r:embed="rId2"/>
          <a:stretch>
            <a:fillRect/>
          </a:stretch>
        </p:blipFill>
        <p:spPr>
          <a:xfrm>
            <a:off x="731519" y="1619556"/>
            <a:ext cx="8379823" cy="3449271"/>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1358537" y="5206715"/>
            <a:ext cx="6592389" cy="672105"/>
          </a:xfrm>
        </p:spPr>
        <p:txBody>
          <a:bodyPr/>
          <a:lstStyle/>
          <a:p>
            <a:r>
              <a:rPr lang="en-US" dirty="0"/>
              <a:t>Figure 5-32 Adding the close box to the overlay</a:t>
            </a:r>
          </a:p>
        </p:txBody>
      </p:sp>
    </p:spTree>
    <p:extLst>
      <p:ext uri="{BB962C8B-B14F-4D97-AF65-F5344CB8AC3E}">
        <p14:creationId xmlns:p14="http://schemas.microsoft.com/office/powerpoint/2010/main" val="4094530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Designing a Web App (2 of 4)</a:t>
            </a:r>
          </a:p>
        </p:txBody>
      </p:sp>
      <p:pic>
        <p:nvPicPr>
          <p:cNvPr id="7" name="Picture Placeholder 6" descr="A preview of the lightbox app. The app has a title that is center-aligned below which is a series of pictures arranged from left to right. A counter box is present on the top left corner of the left most picture which shows the current slide number and slide count. The left most picture also has a previous button. The right most picture has a next button. Below the images is a play pause button to run the slideshow. An image can be clicked to view a full screen version of it.">
            <a:extLst>
              <a:ext uri="{FF2B5EF4-FFF2-40B4-BE49-F238E27FC236}">
                <a16:creationId xmlns:a16="http://schemas.microsoft.com/office/drawing/2014/main" id="{FC5280F7-3AD1-9346-B73A-9192BD19417F}"/>
              </a:ext>
            </a:extLst>
          </p:cNvPr>
          <p:cNvPicPr>
            <a:picLocks noGrp="1" noChangeAspect="1"/>
          </p:cNvPicPr>
          <p:nvPr>
            <p:ph type="pic" sz="quarter" idx="10"/>
          </p:nvPr>
        </p:nvPicPr>
        <p:blipFill>
          <a:blip r:embed="rId2"/>
          <a:stretch>
            <a:fillRect/>
          </a:stretch>
        </p:blipFill>
        <p:spPr>
          <a:xfrm>
            <a:off x="731520" y="1619556"/>
            <a:ext cx="8430524" cy="4259263"/>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9162044" y="4070657"/>
            <a:ext cx="2293333" cy="1808163"/>
          </a:xfrm>
        </p:spPr>
        <p:txBody>
          <a:bodyPr/>
          <a:lstStyle/>
          <a:p>
            <a:r>
              <a:rPr lang="en-US" dirty="0"/>
              <a:t>Figure 5-1 Preview of the lightbox app </a:t>
            </a:r>
          </a:p>
          <a:p>
            <a:endParaRPr lang="en-US" dirty="0"/>
          </a:p>
          <a:p>
            <a:r>
              <a:rPr lang="en-US" dirty="0"/>
              <a:t>Joan Carey</a:t>
            </a:r>
          </a:p>
        </p:txBody>
      </p:sp>
    </p:spTree>
    <p:extLst>
      <p:ext uri="{BB962C8B-B14F-4D97-AF65-F5344CB8AC3E}">
        <p14:creationId xmlns:p14="http://schemas.microsoft.com/office/powerpoint/2010/main" val="5587574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939F-1ECE-7A4E-B5CD-BBF234F5A69E}"/>
              </a:ext>
            </a:extLst>
          </p:cNvPr>
          <p:cNvSpPr>
            <a:spLocks noGrp="1"/>
          </p:cNvSpPr>
          <p:nvPr>
            <p:ph type="title"/>
          </p:nvPr>
        </p:nvSpPr>
        <p:spPr/>
        <p:txBody>
          <a:bodyPr/>
          <a:lstStyle/>
          <a:p>
            <a:r>
              <a:rPr lang="en-US" dirty="0"/>
              <a:t>Activity 5.2: Think, Pair, and Share</a:t>
            </a:r>
          </a:p>
        </p:txBody>
      </p:sp>
      <p:sp>
        <p:nvSpPr>
          <p:cNvPr id="3" name="Text Placeholder 2">
            <a:extLst>
              <a:ext uri="{FF2B5EF4-FFF2-40B4-BE49-F238E27FC236}">
                <a16:creationId xmlns:a16="http://schemas.microsoft.com/office/drawing/2014/main" id="{2199EAF5-5243-254F-9882-54455964F2FC}"/>
              </a:ext>
            </a:extLst>
          </p:cNvPr>
          <p:cNvSpPr>
            <a:spLocks noGrp="1"/>
          </p:cNvSpPr>
          <p:nvPr>
            <p:ph type="body" sz="quarter" idx="17"/>
          </p:nvPr>
        </p:nvSpPr>
        <p:spPr/>
        <p:txBody>
          <a:bodyPr/>
          <a:lstStyle/>
          <a:p>
            <a:r>
              <a:rPr lang="en-US" dirty="0"/>
              <a:t>Form pairs/groups of two to four class members.</a:t>
            </a:r>
          </a:p>
          <a:p>
            <a:r>
              <a:rPr lang="en-US" dirty="0"/>
              <a:t>Your group will lay out a web page using the new JavaScript skills you learned in Chapter 5. First, sketch out a node tree containing just the elements for a simple web page. Be sure to include at least one parent node with three or more child nodes.</a:t>
            </a:r>
          </a:p>
          <a:p>
            <a:r>
              <a:rPr lang="en-US" dirty="0"/>
              <a:t>Next, write HTML and JavaScript code to create the basic structure of this page, using JavaScript </a:t>
            </a:r>
            <a:r>
              <a:rPr lang="en-US" dirty="0">
                <a:latin typeface="Courier New" panose="02070309020205020404" pitchFamily="49" charset="0"/>
                <a:cs typeface="Courier New" panose="02070309020205020404" pitchFamily="49" charset="0"/>
              </a:rPr>
              <a:t>node</a:t>
            </a:r>
            <a:r>
              <a:rPr lang="en-US" dirty="0"/>
              <a:t> object properties and methods as much as possible. Add some content to some of the elements to make them visible. View your web page in a browser.</a:t>
            </a:r>
          </a:p>
          <a:p>
            <a:r>
              <a:rPr lang="en-US" dirty="0"/>
              <a:t>Add additional JavaScript statements to rearrange the nodes in the page, and view it again to observe the changes.</a:t>
            </a:r>
          </a:p>
        </p:txBody>
      </p:sp>
    </p:spTree>
    <p:extLst>
      <p:ext uri="{BB962C8B-B14F-4D97-AF65-F5344CB8AC3E}">
        <p14:creationId xmlns:p14="http://schemas.microsoft.com/office/powerpoint/2010/main" val="1465716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Exploring the Browser Object Model (1 of 3)</a:t>
            </a:r>
          </a:p>
        </p:txBody>
      </p:sp>
      <p:pic>
        <p:nvPicPr>
          <p:cNvPr id="7" name="Picture Placeholder 6" descr="A figure depicting the browser object model. The diagram shows a hierarchy with window at the top of the hierarchy. One level below window and branching from it, we have history, location, navigator, screen, and document.">
            <a:extLst>
              <a:ext uri="{FF2B5EF4-FFF2-40B4-BE49-F238E27FC236}">
                <a16:creationId xmlns:a16="http://schemas.microsoft.com/office/drawing/2014/main" id="{69353E5A-676E-C14B-9B04-8250C0EB8909}"/>
              </a:ext>
            </a:extLst>
          </p:cNvPr>
          <p:cNvPicPr>
            <a:picLocks noGrp="1" noChangeAspect="1"/>
          </p:cNvPicPr>
          <p:nvPr>
            <p:ph type="pic" sz="quarter" idx="10"/>
          </p:nvPr>
        </p:nvPicPr>
        <p:blipFill>
          <a:blip r:embed="rId2"/>
          <a:stretch>
            <a:fillRect/>
          </a:stretch>
        </p:blipFill>
        <p:spPr>
          <a:xfrm>
            <a:off x="731519" y="1619556"/>
            <a:ext cx="9659954" cy="2201330"/>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4180114" y="4070657"/>
            <a:ext cx="4040777" cy="1808163"/>
          </a:xfrm>
        </p:spPr>
        <p:txBody>
          <a:bodyPr/>
          <a:lstStyle/>
          <a:p>
            <a:r>
              <a:rPr lang="en-US" dirty="0"/>
              <a:t>Figure 5-33 Browser Object Model</a:t>
            </a:r>
          </a:p>
        </p:txBody>
      </p:sp>
    </p:spTree>
    <p:extLst>
      <p:ext uri="{BB962C8B-B14F-4D97-AF65-F5344CB8AC3E}">
        <p14:creationId xmlns:p14="http://schemas.microsoft.com/office/powerpoint/2010/main" val="3170695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F204D-E97A-9446-B08A-661319444072}"/>
              </a:ext>
            </a:extLst>
          </p:cNvPr>
          <p:cNvSpPr>
            <a:spLocks noGrp="1"/>
          </p:cNvSpPr>
          <p:nvPr>
            <p:ph type="title"/>
          </p:nvPr>
        </p:nvSpPr>
        <p:spPr/>
        <p:txBody>
          <a:bodyPr/>
          <a:lstStyle/>
          <a:p>
            <a:r>
              <a:rPr lang="en-US" dirty="0"/>
              <a:t>Exploring the Browser Object Model (2 of 3)</a:t>
            </a:r>
          </a:p>
        </p:txBody>
      </p:sp>
      <p:sp>
        <p:nvSpPr>
          <p:cNvPr id="3" name="Text Placeholder 2">
            <a:extLst>
              <a:ext uri="{FF2B5EF4-FFF2-40B4-BE49-F238E27FC236}">
                <a16:creationId xmlns:a16="http://schemas.microsoft.com/office/drawing/2014/main" id="{27B7E2A6-81B3-FD4C-8AB1-9EDF9D783D51}"/>
              </a:ext>
            </a:extLst>
          </p:cNvPr>
          <p:cNvSpPr>
            <a:spLocks noGrp="1"/>
          </p:cNvSpPr>
          <p:nvPr>
            <p:ph type="body" sz="quarter" idx="17"/>
          </p:nvPr>
        </p:nvSpPr>
        <p:spPr/>
        <p:txBody>
          <a:bodyPr/>
          <a:lstStyle/>
          <a:p>
            <a:r>
              <a:rPr lang="en-US" dirty="0"/>
              <a:t>The </a:t>
            </a:r>
            <a:r>
              <a:rPr lang="en-US" dirty="0">
                <a:latin typeface="Courier New" panose="02070309020205020404" pitchFamily="49" charset="0"/>
                <a:cs typeface="Courier New" panose="02070309020205020404" pitchFamily="49" charset="0"/>
              </a:rPr>
              <a:t>window</a:t>
            </a:r>
            <a:r>
              <a:rPr lang="en-US" dirty="0"/>
              <a:t> object (root node) is referred to as the </a:t>
            </a:r>
            <a:r>
              <a:rPr lang="en-US" b="1" dirty="0">
                <a:solidFill>
                  <a:srgbClr val="004A78"/>
                </a:solidFill>
              </a:rPr>
              <a:t>global object </a:t>
            </a:r>
            <a:r>
              <a:rPr lang="en-US" dirty="0"/>
              <a:t>because all other objects in the BOM are contained within it</a:t>
            </a:r>
          </a:p>
          <a:p>
            <a:r>
              <a:rPr lang="en-US" dirty="0"/>
              <a:t>The </a:t>
            </a:r>
            <a:r>
              <a:rPr lang="en-US" dirty="0">
                <a:latin typeface="Courier New" panose="02070309020205020404" pitchFamily="49" charset="0"/>
                <a:cs typeface="Courier New" panose="02070309020205020404" pitchFamily="49" charset="0"/>
              </a:rPr>
              <a:t>history</a:t>
            </a:r>
            <a:r>
              <a:rPr lang="en-US" dirty="0"/>
              <a:t> object</a:t>
            </a:r>
          </a:p>
          <a:p>
            <a:pPr lvl="1"/>
            <a:r>
              <a:rPr lang="en-US" b="1" dirty="0">
                <a:solidFill>
                  <a:srgbClr val="004A78"/>
                </a:solidFill>
              </a:rPr>
              <a:t>History list</a:t>
            </a:r>
            <a:r>
              <a:rPr lang="en-US" dirty="0"/>
              <a:t>: list of all the pages that have been opened during the current session maintained by a browser window</a:t>
            </a:r>
          </a:p>
          <a:p>
            <a:pPr lvl="1"/>
            <a:r>
              <a:rPr lang="en-US" b="1" dirty="0">
                <a:solidFill>
                  <a:srgbClr val="004A78"/>
                </a:solidFill>
                <a:latin typeface="Courier New" panose="02070309020205020404" pitchFamily="49" charset="0"/>
                <a:cs typeface="Courier New" panose="02070309020205020404" pitchFamily="49" charset="0"/>
              </a:rPr>
              <a:t>history</a:t>
            </a:r>
            <a:r>
              <a:rPr lang="en-US" b="1" dirty="0">
                <a:solidFill>
                  <a:srgbClr val="004A78"/>
                </a:solidFill>
              </a:rPr>
              <a:t> object</a:t>
            </a:r>
            <a:r>
              <a:rPr lang="en-US" dirty="0"/>
              <a:t>: object that stores history list information (but not the actual contents or addresses of the pages)</a:t>
            </a:r>
          </a:p>
          <a:p>
            <a:r>
              <a:rPr lang="en-US" dirty="0"/>
              <a:t>The </a:t>
            </a:r>
            <a:r>
              <a:rPr lang="en-US" dirty="0">
                <a:latin typeface="Courier New" panose="02070309020205020404" pitchFamily="49" charset="0"/>
                <a:cs typeface="Courier New" panose="02070309020205020404" pitchFamily="49" charset="0"/>
              </a:rPr>
              <a:t>location</a:t>
            </a:r>
            <a:r>
              <a:rPr lang="en-US" dirty="0"/>
              <a:t> object</a:t>
            </a:r>
          </a:p>
          <a:p>
            <a:pPr lvl="1"/>
            <a:r>
              <a:rPr lang="en-US" b="1" dirty="0">
                <a:solidFill>
                  <a:srgbClr val="004A78"/>
                </a:solidFill>
                <a:latin typeface="Courier New" panose="02070309020205020404" pitchFamily="49" charset="0"/>
                <a:cs typeface="Courier New" panose="02070309020205020404" pitchFamily="49" charset="0"/>
              </a:rPr>
              <a:t>location</a:t>
            </a:r>
            <a:r>
              <a:rPr lang="en-US" b="1" dirty="0">
                <a:solidFill>
                  <a:srgbClr val="004A78"/>
                </a:solidFill>
              </a:rPr>
              <a:t> object</a:t>
            </a:r>
            <a:r>
              <a:rPr lang="en-US" dirty="0"/>
              <a:t>: object that stores information about the current page opened in the browser</a:t>
            </a:r>
          </a:p>
          <a:p>
            <a:pPr lvl="1"/>
            <a:r>
              <a:rPr lang="en-US" dirty="0"/>
              <a:t>Can be used to provide a URL to load in a new browser window</a:t>
            </a:r>
          </a:p>
        </p:txBody>
      </p:sp>
    </p:spTree>
    <p:extLst>
      <p:ext uri="{BB962C8B-B14F-4D97-AF65-F5344CB8AC3E}">
        <p14:creationId xmlns:p14="http://schemas.microsoft.com/office/powerpoint/2010/main" val="34250022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27BC6-D559-1541-8915-68B14886360B}"/>
              </a:ext>
            </a:extLst>
          </p:cNvPr>
          <p:cNvSpPr>
            <a:spLocks noGrp="1"/>
          </p:cNvSpPr>
          <p:nvPr>
            <p:ph type="title"/>
          </p:nvPr>
        </p:nvSpPr>
        <p:spPr/>
        <p:txBody>
          <a:bodyPr/>
          <a:lstStyle/>
          <a:p>
            <a:r>
              <a:rPr lang="en-US" dirty="0"/>
              <a:t>Exploring the Browser Object Model (3 of 3)</a:t>
            </a:r>
          </a:p>
        </p:txBody>
      </p:sp>
      <p:sp>
        <p:nvSpPr>
          <p:cNvPr id="3" name="Text Placeholder 2">
            <a:extLst>
              <a:ext uri="{FF2B5EF4-FFF2-40B4-BE49-F238E27FC236}">
                <a16:creationId xmlns:a16="http://schemas.microsoft.com/office/drawing/2014/main" id="{A1193D09-59CF-7541-92F7-12F29F4DC09D}"/>
              </a:ext>
            </a:extLst>
          </p:cNvPr>
          <p:cNvSpPr>
            <a:spLocks noGrp="1"/>
          </p:cNvSpPr>
          <p:nvPr>
            <p:ph type="body" sz="quarter" idx="17"/>
          </p:nvPr>
        </p:nvSpPr>
        <p:spPr/>
        <p:txBody>
          <a:bodyPr/>
          <a:lstStyle/>
          <a:p>
            <a:r>
              <a:rPr lang="en-US" dirty="0"/>
              <a:t>The </a:t>
            </a:r>
            <a:r>
              <a:rPr lang="en-US" dirty="0">
                <a:latin typeface="Courier New" panose="02070309020205020404" pitchFamily="49" charset="0"/>
                <a:cs typeface="Courier New" panose="02070309020205020404" pitchFamily="49" charset="0"/>
              </a:rPr>
              <a:t>navigator</a:t>
            </a:r>
            <a:r>
              <a:rPr lang="en-US" dirty="0"/>
              <a:t> object</a:t>
            </a:r>
          </a:p>
          <a:p>
            <a:pPr lvl="1"/>
            <a:r>
              <a:rPr lang="en-US" b="1" dirty="0">
                <a:solidFill>
                  <a:srgbClr val="004A78"/>
                </a:solidFill>
                <a:latin typeface="Courier New" panose="02070309020205020404" pitchFamily="49" charset="0"/>
                <a:cs typeface="Courier New" panose="02070309020205020404" pitchFamily="49" charset="0"/>
              </a:rPr>
              <a:t>navigator</a:t>
            </a:r>
            <a:r>
              <a:rPr lang="en-US" b="1" dirty="0">
                <a:solidFill>
                  <a:srgbClr val="004A78"/>
                </a:solidFill>
              </a:rPr>
              <a:t> object</a:t>
            </a:r>
            <a:r>
              <a:rPr lang="en-US" dirty="0"/>
              <a:t>: object used to obtain information about the user's browser</a:t>
            </a:r>
          </a:p>
          <a:p>
            <a:pPr lvl="1"/>
            <a:r>
              <a:rPr lang="en-US" dirty="0"/>
              <a:t>Primarily used for debugging or for verifying that the user is running a compatible browser or operating system</a:t>
            </a:r>
          </a:p>
          <a:p>
            <a:pPr lvl="1"/>
            <a:r>
              <a:rPr lang="en-US" dirty="0"/>
              <a:t>Usually more effective to use object detection to determine whether the browser supports a section of code and use a </a:t>
            </a:r>
            <a:r>
              <a:rPr lang="en-US" dirty="0">
                <a:latin typeface="Courier New" panose="02070309020205020404" pitchFamily="49" charset="0"/>
                <a:cs typeface="Courier New" panose="02070309020205020404" pitchFamily="49" charset="0"/>
              </a:rPr>
              <a:t>try catch</a:t>
            </a:r>
            <a:r>
              <a:rPr lang="en-US" dirty="0"/>
              <a:t> statement to handle exceptions</a:t>
            </a:r>
          </a:p>
          <a:p>
            <a:r>
              <a:rPr lang="en-US" dirty="0"/>
              <a:t>The </a:t>
            </a:r>
            <a:r>
              <a:rPr lang="en-US" dirty="0">
                <a:latin typeface="Courier New" panose="02070309020205020404" pitchFamily="49" charset="0"/>
                <a:cs typeface="Courier New" panose="02070309020205020404" pitchFamily="49" charset="0"/>
              </a:rPr>
              <a:t>screen</a:t>
            </a:r>
            <a:r>
              <a:rPr lang="en-US" dirty="0"/>
              <a:t> object</a:t>
            </a:r>
          </a:p>
          <a:p>
            <a:pPr lvl="1"/>
            <a:r>
              <a:rPr lang="en-US" b="1" dirty="0">
                <a:solidFill>
                  <a:srgbClr val="004A78"/>
                </a:solidFill>
                <a:latin typeface="Courier New" panose="02070309020205020404" pitchFamily="49" charset="0"/>
                <a:cs typeface="Courier New" panose="02070309020205020404" pitchFamily="49" charset="0"/>
              </a:rPr>
              <a:t>screen</a:t>
            </a:r>
            <a:r>
              <a:rPr lang="en-US" b="1" dirty="0">
                <a:solidFill>
                  <a:srgbClr val="004A78"/>
                </a:solidFill>
              </a:rPr>
              <a:t> object</a:t>
            </a:r>
            <a:r>
              <a:rPr lang="en-US" dirty="0"/>
              <a:t>: object that stores information about the user's screen</a:t>
            </a:r>
          </a:p>
          <a:p>
            <a:r>
              <a:rPr lang="en-US" dirty="0"/>
              <a:t>Designing your web app</a:t>
            </a:r>
          </a:p>
          <a:p>
            <a:pPr lvl="1"/>
            <a:r>
              <a:rPr lang="en-US" dirty="0"/>
              <a:t>Know your users, determine how your app will be used, provide constant feedback to users, anticipate user errors, and keep it simple to use</a:t>
            </a:r>
          </a:p>
        </p:txBody>
      </p:sp>
    </p:spTree>
    <p:extLst>
      <p:ext uri="{BB962C8B-B14F-4D97-AF65-F5344CB8AC3E}">
        <p14:creationId xmlns:p14="http://schemas.microsoft.com/office/powerpoint/2010/main" val="27114822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9A57-33CD-8340-93D4-EA7BDF2ACBA8}"/>
              </a:ext>
            </a:extLst>
          </p:cNvPr>
          <p:cNvSpPr>
            <a:spLocks noGrp="1"/>
          </p:cNvSpPr>
          <p:nvPr>
            <p:ph type="title"/>
          </p:nvPr>
        </p:nvSpPr>
        <p:spPr/>
        <p:txBody>
          <a:bodyPr/>
          <a:lstStyle/>
          <a:p>
            <a:r>
              <a:rPr lang="en-US" dirty="0"/>
              <a:t>Activity 5.3: Discussion Questions</a:t>
            </a:r>
          </a:p>
        </p:txBody>
      </p:sp>
      <p:sp>
        <p:nvSpPr>
          <p:cNvPr id="3" name="Text Placeholder 2">
            <a:extLst>
              <a:ext uri="{FF2B5EF4-FFF2-40B4-BE49-F238E27FC236}">
                <a16:creationId xmlns:a16="http://schemas.microsoft.com/office/drawing/2014/main" id="{FD7BA563-D378-7941-B537-AA1CD39445BA}"/>
              </a:ext>
            </a:extLst>
          </p:cNvPr>
          <p:cNvSpPr>
            <a:spLocks noGrp="1"/>
          </p:cNvSpPr>
          <p:nvPr>
            <p:ph type="body" sz="quarter" idx="17"/>
          </p:nvPr>
        </p:nvSpPr>
        <p:spPr/>
        <p:txBody>
          <a:bodyPr/>
          <a:lstStyle/>
          <a:p>
            <a:r>
              <a:rPr lang="en-US" dirty="0"/>
              <a:t>Do you agree or disagree with the following statement? Explain your reasoning. </a:t>
            </a:r>
            <a:br>
              <a:rPr lang="en-US" dirty="0"/>
            </a:br>
            <a:br>
              <a:rPr lang="en-US" dirty="0"/>
            </a:br>
            <a:r>
              <a:rPr lang="en-US" dirty="0"/>
              <a:t>The </a:t>
            </a:r>
            <a:r>
              <a:rPr lang="en-US" dirty="0">
                <a:latin typeface="Courier New" panose="02070309020205020404" pitchFamily="49" charset="0"/>
                <a:cs typeface="Courier New" panose="02070309020205020404" pitchFamily="49" charset="0"/>
              </a:rPr>
              <a:t>document</a:t>
            </a:r>
            <a:r>
              <a:rPr lang="en-US" dirty="0"/>
              <a:t> object is the most important object in the Document Object Model.</a:t>
            </a:r>
            <a:br>
              <a:rPr lang="en-US" dirty="0"/>
            </a:br>
            <a:endParaRPr lang="en-US" dirty="0"/>
          </a:p>
          <a:p>
            <a:r>
              <a:rPr lang="en-US" dirty="0"/>
              <a:t>Why might a programmer want to use the </a:t>
            </a:r>
            <a:r>
              <a:rPr lang="en-US" dirty="0">
                <a:latin typeface="Courier New" panose="02070309020205020404" pitchFamily="49" charset="0"/>
                <a:cs typeface="Courier New" panose="02070309020205020404" pitchFamily="49" charset="0"/>
              </a:rPr>
              <a:t>navigator</a:t>
            </a:r>
            <a:r>
              <a:rPr lang="en-US" dirty="0"/>
              <a:t> object to obtain information about the current web browser? Why might a programmer choose to use object detection with a </a:t>
            </a:r>
            <a:r>
              <a:rPr lang="en-US" dirty="0">
                <a:latin typeface="Courier New" panose="02070309020205020404" pitchFamily="49" charset="0"/>
                <a:cs typeface="Courier New" panose="02070309020205020404" pitchFamily="49" charset="0"/>
              </a:rPr>
              <a:t>try catch</a:t>
            </a:r>
            <a:r>
              <a:rPr lang="en-US" dirty="0"/>
              <a:t> statement? Compare the use cases, benefits, and limitations of these two strategies.</a:t>
            </a:r>
          </a:p>
        </p:txBody>
      </p:sp>
    </p:spTree>
    <p:extLst>
      <p:ext uri="{BB962C8B-B14F-4D97-AF65-F5344CB8AC3E}">
        <p14:creationId xmlns:p14="http://schemas.microsoft.com/office/powerpoint/2010/main" val="39416644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10AC0-963C-0644-AAC6-221100782C7D}"/>
              </a:ext>
            </a:extLst>
          </p:cNvPr>
          <p:cNvSpPr>
            <a:spLocks noGrp="1"/>
          </p:cNvSpPr>
          <p:nvPr>
            <p:ph type="title"/>
          </p:nvPr>
        </p:nvSpPr>
        <p:spPr/>
        <p:txBody>
          <a:bodyPr/>
          <a:lstStyle/>
          <a:p>
            <a:r>
              <a:rPr lang="en-US" dirty="0"/>
              <a:t>Self-Assessment</a:t>
            </a:r>
          </a:p>
        </p:txBody>
      </p:sp>
      <p:sp>
        <p:nvSpPr>
          <p:cNvPr id="3" name="Text Placeholder 2">
            <a:extLst>
              <a:ext uri="{FF2B5EF4-FFF2-40B4-BE49-F238E27FC236}">
                <a16:creationId xmlns:a16="http://schemas.microsoft.com/office/drawing/2014/main" id="{6F990867-9769-104A-B6D5-355B52EA5C00}"/>
              </a:ext>
            </a:extLst>
          </p:cNvPr>
          <p:cNvSpPr>
            <a:spLocks noGrp="1"/>
          </p:cNvSpPr>
          <p:nvPr>
            <p:ph type="body" sz="quarter" idx="17"/>
          </p:nvPr>
        </p:nvSpPr>
        <p:spPr/>
        <p:txBody>
          <a:bodyPr/>
          <a:lstStyle/>
          <a:p>
            <a:r>
              <a:rPr lang="en-US" dirty="0"/>
              <a:t>Which aspect of web app development interests you the most: writing HTML, creating CSS stylesheets, writing JavaScript, managing data, or design of user interfaces or features? Would you like to pursue this interest area professionally?</a:t>
            </a:r>
            <a:br>
              <a:rPr lang="en-US" dirty="0"/>
            </a:br>
            <a:endParaRPr lang="en-US" dirty="0"/>
          </a:p>
          <a:p>
            <a:r>
              <a:rPr lang="en-US" dirty="0"/>
              <a:t>Can you think of a web page/app you've visited or used that functions similarly to the lightbox app in the chapter? If so, how do they compare? Would you guess that the code is similar in any respects?</a:t>
            </a:r>
            <a:br>
              <a:rPr lang="en-US" dirty="0"/>
            </a:br>
            <a:endParaRPr lang="en-US" dirty="0"/>
          </a:p>
          <a:p>
            <a:r>
              <a:rPr lang="en-US" dirty="0"/>
              <a:t>How do you feel, personally, about browser popup windows? Do you anticipate that you will employ them in your own projects?</a:t>
            </a:r>
          </a:p>
        </p:txBody>
      </p:sp>
    </p:spTree>
    <p:extLst>
      <p:ext uri="{BB962C8B-B14F-4D97-AF65-F5344CB8AC3E}">
        <p14:creationId xmlns:p14="http://schemas.microsoft.com/office/powerpoint/2010/main" val="516519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r>
              <a:rPr lang="en-US" dirty="0"/>
              <a:t>Now that the lesson has ended, you should have learned to:</a:t>
            </a:r>
          </a:p>
          <a:p>
            <a:pPr lvl="1"/>
            <a:r>
              <a:rPr lang="en-US" dirty="0"/>
              <a:t>Understand the principles of building a web app.</a:t>
            </a:r>
          </a:p>
          <a:p>
            <a:pPr lvl="1"/>
            <a:r>
              <a:rPr lang="en-US" dirty="0"/>
              <a:t>Create nodes and append them to a web document.</a:t>
            </a:r>
          </a:p>
          <a:p>
            <a:pPr lvl="1"/>
            <a:r>
              <a:rPr lang="en-US" dirty="0"/>
              <a:t>Restructure a web document by adding, deleting, copying, and moving element nodes.</a:t>
            </a:r>
          </a:p>
          <a:p>
            <a:pPr lvl="1"/>
            <a:r>
              <a:rPr lang="en-US" dirty="0"/>
              <a:t>Define a timed command that repeats a function or command block at set intervals.</a:t>
            </a:r>
          </a:p>
          <a:p>
            <a:pPr lvl="1"/>
            <a:r>
              <a:rPr lang="en-US" dirty="0"/>
              <a:t>Create system dialog boxes that receive user input.</a:t>
            </a:r>
          </a:p>
          <a:p>
            <a:pPr lvl="1"/>
            <a:r>
              <a:rPr lang="en-US" dirty="0"/>
              <a:t>Open and configure a browser popup window.</a:t>
            </a:r>
          </a:p>
          <a:p>
            <a:pPr lvl="1"/>
            <a:r>
              <a:rPr lang="en-US" dirty="0"/>
              <a:t>Create an overlay that lies on top of a web document.</a:t>
            </a:r>
          </a:p>
          <a:p>
            <a:pPr lvl="1"/>
            <a:r>
              <a:rPr lang="en-US" dirty="0"/>
              <a:t>Work with the objects within the Browser Object Model.</a:t>
            </a:r>
          </a:p>
        </p:txBody>
      </p:sp>
    </p:spTree>
    <p:extLst>
      <p:ext uri="{BB962C8B-B14F-4D97-AF65-F5344CB8AC3E}">
        <p14:creationId xmlns:p14="http://schemas.microsoft.com/office/powerpoint/2010/main" val="1254796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Designing a Web App (3 of 4)</a:t>
            </a:r>
          </a:p>
        </p:txBody>
      </p:sp>
      <p:pic>
        <p:nvPicPr>
          <p:cNvPr id="7" name="Picture Placeholder 6" descr="A code block is displayed and the parts of the lightbox app in the code are labeled. Program code. In the code, the words in the variable names are merged, and the code contains the following keywords: title, link, script, head, body, article, h 1, p, u l, l i, div, h t m l. Line 1, indented once: Left single angle bracket, title, right single angle bracket, Chapter 5 Case Problem, left single angle bracket, forward slash, right single angle bracket. Line 2, indented once: Left single angle bracket, link, r e l, equals, left double quotation mark, stylesheet, right double quotation mark, h ref, equals, left double quotation mark, styles dot c s s, right double quotation mark, forward slash, right single angle bracket. Line 3, indented once: Left single angle bracket, link, r e l, equals, left double quotation mark, stylesheet, right double quotation mark, h ref, equals, left double quotation mark, light box dot c s s, right double quotation mark, forward slash, right single angle bracket. Line 4, indented once: Left single angle bracket, script, s r c, equals, left double quotation mark, light box underscore data, dot, j s, right double quotation mark, defer, right single angle bracket, left single angle bracket, forward slash, script, right single angle bracket. Line 5, indented once: Left single angle bracket, s r c, equals, left double quotation mark, j s 0 5 dot j s, right double quotation mark, defer, right single angle bracket, left single angle bracket, forward slash, script, right single angle bracket. Line 6: Left single angle bracket, forward slash, head, right single angle bracket. Line 7: Blank. Line 8: Left single angle bracket, body, right single angle bracket. Line 9, indented once: Left single angle bracket, article, right single angle bracket. Line 10, indented twice: left single angle bracket, h 1, right single angle bracket, Interactive Slideshow, left single angle bracket, forward slash, h 1, right single angle bracket. Line 11, indented twice: Left single angle bracket, p, right single angle bracket, To view your slides, colon, left single angle bracket, forward slash, p, right single angle bracket. Line 12, Left single angle bracket, u l, right single angle bracket. Line 13, Indented 3 times: Left single angle bracket, l i, right single angle bracket, Click the Right or Left arrow buttons to move forward or backward through the image list, dot, left single angle bracket, forward slash, l i, right single angle bracket. Line 14, Indented 3 times: Left single angle bracket, l i, right single angle bracket, Click the Play, forward slash, Pause button to automatically move forward through the image list, dot, left single angle bracket, forward slash, l i, right single angle bracket. Line 15, Indented 3 times: Left single angle bracket, l i, right single angle bracket, Click an image to view it in full screen mode, dot, left single angle bracket, forward slash, l i, right single angle bracket. Line 16, indented twice: left single angle bracket, forward slash, u l, right single angle bracket. Line 17: Blank. Line 18, indented twice: left single angle bracket, div, i d, equals, left double quotation mark, light box, right double quotation mark, right single angle bracket, left single angle bracket, forward slash, div, right single angle bracket. Line 19, indented once: left single angle bracket, forward slash, article, right single angle bracket. Line 20: Left single angle bracket, forward slash, body, right single angle bracket. Line 21: Left single angle bracket, forward slash, h t m l, right single angle bracket. In line 3, the specified stylesheet formats the lightbox appearance. Line 4 specifies the script containing the light box data. Line 5 specifies the script to create the light box. Line 18 specifies the element that contains the light box.">
            <a:extLst>
              <a:ext uri="{FF2B5EF4-FFF2-40B4-BE49-F238E27FC236}">
                <a16:creationId xmlns:a16="http://schemas.microsoft.com/office/drawing/2014/main" id="{F0ECD23D-D12B-F041-80C9-C3E30C396900}"/>
              </a:ext>
            </a:extLst>
          </p:cNvPr>
          <p:cNvPicPr>
            <a:picLocks noGrp="1" noChangeAspect="1"/>
          </p:cNvPicPr>
          <p:nvPr>
            <p:ph type="pic" sz="quarter" idx="10"/>
          </p:nvPr>
        </p:nvPicPr>
        <p:blipFill>
          <a:blip r:embed="rId2"/>
          <a:stretch>
            <a:fillRect/>
          </a:stretch>
        </p:blipFill>
        <p:spPr>
          <a:xfrm>
            <a:off x="731519" y="1619557"/>
            <a:ext cx="7116247" cy="4634286"/>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8049986" y="4070657"/>
            <a:ext cx="3405392" cy="1808163"/>
          </a:xfrm>
        </p:spPr>
        <p:txBody>
          <a:bodyPr/>
          <a:lstStyle/>
          <a:p>
            <a:r>
              <a:rPr lang="en-US" dirty="0"/>
              <a:t>Figure 5-2 Parts of the lightbox app </a:t>
            </a:r>
          </a:p>
        </p:txBody>
      </p:sp>
    </p:spTree>
    <p:extLst>
      <p:ext uri="{BB962C8B-B14F-4D97-AF65-F5344CB8AC3E}">
        <p14:creationId xmlns:p14="http://schemas.microsoft.com/office/powerpoint/2010/main" val="1807851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Designing a Web App (4 of 4)</a:t>
            </a:r>
          </a:p>
        </p:txBody>
      </p:sp>
      <p:pic>
        <p:nvPicPr>
          <p:cNvPr id="7" name="Picture Placeholder 6" descr="The contents of the light box underscore data dot j s file. Program code. In the code, the words in the variable names are merged, and the code contains the following keyword: let. Line 1: Forward slash, forward slash, Title of the slideshow. Line 2: let, light box Title, equals, left double quotation mark, My Western Vacation, right double quotation mark, semicolon. Line 3: Blank. Line 4: Forward slash, forward slash, Names of the image files shown in the slideshow. Line 5: let, i m g Files, equals, left bracket, left double quotation mark, photo 0 1 dot j p g, right double quotation mark, comma, left double quotation mark, photo 0 2 dot j p g, right double quotation mark, comma, left double quotation mark, photo 0 3 dot j p g, right double quotation mark, comma, left double quotation mark, photo 0 4 dot j p g, right double quotation mark, comma. Line 6, indented a few times: left double quotation mark, photo 0 5 dot j p g, right double quotation mark, comma, left double quotation mark, photo 0 6 dot j p g, right double quotation mark, comma, left double quotation mark, photo 0 7 dot j p g, right double quotation mark, comma, left double quotation mark, photo 0 8 dot j p g, right double quotation mark, comma. Line 7, indented a few times: left double quotation mark, photo 0 9 dot j p g, right double quotation mark, comma, left double quotation mark, photo 10 dot j p g, right double quotation mark, comma, left double quotation mark, photo 11 dot j p g, right double quotation mark, comma, left double quotation mark, photo 12 dot j p g, right double quotation mark, right double quotation mark, right bracket. Line 8: Blank. Line 9: Forward slash, forward slash, Captions associated with each image. Line 10: let, i m g Captions, equals, new Array, left parenthesis, 12, right parenthesis, semicolon. Line 11: i m g Captions, left parenthesis, 0, right parenthesis, equals, left double quotation mark, Sky Pond, left parenthesis, Rocky Mountain National Park, right parenthesis, right double quotation mark, semicolon. Line 12: i m g Captions, left parenthesis, 1, right parenthesis, equals, left double quotation mark, Buffalo on the Plains, left parenthesis, South Dakota, right parenthesis, right double quotation mark, semicolon. Line 13: i m g Captions, left parenthesis, 2, right parenthesis, equals, left double quotation mark, Garden of the Gods, left parenthesis, Colorado Springs, right parenthesis, right double quotation mark, semicolon. Line 14: i m g Captions, left parenthesis, 3, right parenthesis, equals, left double quotation mark, Elephant Head Wild Flower, left parenthesis, Rocky Mountain National Park, right parenthesis, right double quotation mark, semicolon. Line 15: i m g Captions, left parenthesis, 4, right parenthesis, equals, left double quotation mark, Double Rainbow, left parenthesis, Colorado National Monument, right parenthesis, right double quotation mark, semicolon. Line 16: i m g Captions, left parenthesis, 5, right parenthesis, equals, left double quotation mark, Moose in the Wild, left parenthesis, Grand Lake, comma, Colorado, right parenthesis, right double quotation mark, semicolon. Line 17: i m g Captions, left parenthesis, 6, right parenthesis, equals, left double quotation mark, Camas Wild Flower, left parenthesis, Rocky Mountain National Park, right parenthesis, right double quotation mark, semicolon. Line 18: i m g Captions, left parenthesis, 7, right parenthesis, equals, left double quotation mark, Chasm Lake, left parenthesis, Rocky Mountain National Park, right parenthesis, right double quotation mark, semicolon. Line 19: i m g Captions, left parenthesis, 8, right parenthesis, equals, left double quotation mark, Teton Crest Trail, left parenthesis, Grand Teton National Park, right parenthesis, right double quotation mark, semicolon. Line 20: i m g Captions, left parenthesis, 9, right parenthesis, equals, left double quotation mark, The Notch Trail, left parenthesis, Badlands National Park, right parenthesis, right double quotation mark, semicolon. Line 21: i m g Captions, left parenthesis, 10, right parenthesis, equals, left double quotation mark, Sprague Lake, left parenthesis, Rocky Mountain National Park, right parenthesis, right double quotation mark, semicolon. Line 22: i m g Captions, left parenthesis, 11, right parenthesis, equals, left double quotation mark, Longs Peak Trail, left parenthesis, Rocky Mountain National Park, right parenthesis, right double quotation mark, semicolon. Line 23: Blank. Line 24: Forward slash, forward slash, Count of images in the slideshow. Line 25: let, i m g Count, equals, i m g Files, dot, length, semicolon.       ">
            <a:extLst>
              <a:ext uri="{FF2B5EF4-FFF2-40B4-BE49-F238E27FC236}">
                <a16:creationId xmlns:a16="http://schemas.microsoft.com/office/drawing/2014/main" id="{66E25A20-45A3-7C41-A6A0-C06445F9C80D}"/>
              </a:ext>
            </a:extLst>
          </p:cNvPr>
          <p:cNvPicPr>
            <a:picLocks noGrp="1" noChangeAspect="1"/>
          </p:cNvPicPr>
          <p:nvPr>
            <p:ph type="pic" sz="quarter" idx="10"/>
          </p:nvPr>
        </p:nvPicPr>
        <p:blipFill>
          <a:blip r:embed="rId2"/>
          <a:stretch>
            <a:fillRect/>
          </a:stretch>
        </p:blipFill>
        <p:spPr>
          <a:xfrm>
            <a:off x="733117" y="1618487"/>
            <a:ext cx="6749357" cy="4537383"/>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7674428" y="4070657"/>
            <a:ext cx="3780949" cy="1808163"/>
          </a:xfrm>
        </p:spPr>
        <p:txBody>
          <a:bodyPr/>
          <a:lstStyle/>
          <a:p>
            <a:r>
              <a:rPr lang="en-US" dirty="0"/>
              <a:t>Figure 5-3 Content of the </a:t>
            </a:r>
            <a:r>
              <a:rPr lang="en-US" dirty="0" err="1"/>
              <a:t>lightbox_data.js</a:t>
            </a:r>
            <a:r>
              <a:rPr lang="en-US" dirty="0"/>
              <a:t> file</a:t>
            </a:r>
          </a:p>
        </p:txBody>
      </p:sp>
    </p:spTree>
    <p:extLst>
      <p:ext uri="{BB962C8B-B14F-4D97-AF65-F5344CB8AC3E}">
        <p14:creationId xmlns:p14="http://schemas.microsoft.com/office/powerpoint/2010/main" val="2764315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Introducing Nodes (1 of 17)</a:t>
            </a:r>
          </a:p>
        </p:txBody>
      </p:sp>
      <p:pic>
        <p:nvPicPr>
          <p:cNvPr id="7" name="Picture Placeholder 6" descr="A diagram depicting a node tree for a sample H T M L file. The details of the H T M L file follows. Program code. In the code, the words in the variable names are merged, and the code contains the following keywords: h t m l, head, title, body, h 1, p. Line 1: Left single angle bracket, h t m l, right single angle bracket. Line 2, indented once: left single angle bracket, head, right single angle bracket. Line 3, indented twice: left single angle bracket, title, right single angle bracket, Slideshow, left single angle bracket, forward slash, title, right single angle bracket. Line 4, indented once: left single angle bracket, forward slash, head, right single angle bracket. Line 5, indented once: left single angle bracket, body, right single angle bracket. Line 6, indented twice: left single angle bracket, h 1, right single angle bracket, Slide Images, left single angle bracket, forward slash, h 1, right single angle bracket. Line 7, indented twice: left single angle bracket, p, right single angle bracket, Views from my, left single angle bracket, e m, right single angle bracket, vacation, left single angle bracket, forward slash, e m, right single angle bracket, left single angle bracket, forward slash, p, right single angle bracket. Line 8, indented once: left single angle bracket, forward slash, body, right single angle bracket. Line 9: Left single angle bracket, forward slash, h t m l, right single angle bracket. The node tree is depicted next to the above code block and has the following details. The tree begins with the node called document under which is the H T M L node. The H T M L node branches into the head and body node at the next level. The head node branches into the title node and the title node branches to the text node, &quot;Slideshow.&quot; The body node branches into the h 1 node and the p node. The h 1 node branches into the text node, &quot;Slideshow.&quot; The p node branches into the text node, &quot;Views form my&quot; and the e m node. The e m node further branches into the text node &quot;vacation.&quot;">
            <a:extLst>
              <a:ext uri="{FF2B5EF4-FFF2-40B4-BE49-F238E27FC236}">
                <a16:creationId xmlns:a16="http://schemas.microsoft.com/office/drawing/2014/main" id="{11F66AD7-5E82-F243-96B6-2BB33D531CD0}"/>
              </a:ext>
            </a:extLst>
          </p:cNvPr>
          <p:cNvPicPr>
            <a:picLocks noGrp="1" noChangeAspect="1"/>
          </p:cNvPicPr>
          <p:nvPr>
            <p:ph type="pic" sz="quarter" idx="10"/>
          </p:nvPr>
        </p:nvPicPr>
        <p:blipFill>
          <a:blip r:embed="rId2"/>
          <a:stretch>
            <a:fillRect/>
          </a:stretch>
        </p:blipFill>
        <p:spPr>
          <a:xfrm>
            <a:off x="733117" y="1618487"/>
            <a:ext cx="6630575" cy="4553713"/>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p:txBody>
          <a:bodyPr/>
          <a:lstStyle/>
          <a:p>
            <a:r>
              <a:rPr lang="en-US" dirty="0"/>
              <a:t>Figure 5-4 A node tree</a:t>
            </a:r>
          </a:p>
        </p:txBody>
      </p:sp>
    </p:spTree>
    <p:extLst>
      <p:ext uri="{BB962C8B-B14F-4D97-AF65-F5344CB8AC3E}">
        <p14:creationId xmlns:p14="http://schemas.microsoft.com/office/powerpoint/2010/main" val="2722782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5EC36-ED07-9E42-AB32-4FBF5D20CADC}"/>
              </a:ext>
            </a:extLst>
          </p:cNvPr>
          <p:cNvSpPr>
            <a:spLocks noGrp="1"/>
          </p:cNvSpPr>
          <p:nvPr>
            <p:ph type="title"/>
          </p:nvPr>
        </p:nvSpPr>
        <p:spPr/>
        <p:txBody>
          <a:bodyPr/>
          <a:lstStyle/>
          <a:p>
            <a:r>
              <a:rPr lang="en-US" dirty="0"/>
              <a:t>Introducing Nodes (2 of 17)</a:t>
            </a:r>
          </a:p>
        </p:txBody>
      </p:sp>
      <p:sp>
        <p:nvSpPr>
          <p:cNvPr id="3" name="Text Placeholder 2">
            <a:extLst>
              <a:ext uri="{FF2B5EF4-FFF2-40B4-BE49-F238E27FC236}">
                <a16:creationId xmlns:a16="http://schemas.microsoft.com/office/drawing/2014/main" id="{E1784D1A-ABF7-DC41-B168-F9D574D680F0}"/>
              </a:ext>
            </a:extLst>
          </p:cNvPr>
          <p:cNvSpPr>
            <a:spLocks noGrp="1"/>
          </p:cNvSpPr>
          <p:nvPr>
            <p:ph type="body" sz="quarter" idx="17"/>
          </p:nvPr>
        </p:nvSpPr>
        <p:spPr/>
        <p:txBody>
          <a:bodyPr/>
          <a:lstStyle/>
          <a:p>
            <a:r>
              <a:rPr lang="en-US" dirty="0"/>
              <a:t>Nodes and the Document Object Model</a:t>
            </a:r>
          </a:p>
          <a:p>
            <a:pPr lvl="1"/>
            <a:r>
              <a:rPr lang="en-US" b="1" dirty="0">
                <a:solidFill>
                  <a:srgbClr val="004A78"/>
                </a:solidFill>
              </a:rPr>
              <a:t>Node</a:t>
            </a:r>
            <a:r>
              <a:rPr lang="en-US" dirty="0"/>
              <a:t>: an entity that represents an element, attribute, comment, processing instruction, or text string within a web document</a:t>
            </a:r>
          </a:p>
          <a:p>
            <a:pPr lvl="1"/>
            <a:r>
              <a:rPr lang="en-US" b="1" dirty="0">
                <a:solidFill>
                  <a:srgbClr val="004A78"/>
                </a:solidFill>
              </a:rPr>
              <a:t>Node tree</a:t>
            </a:r>
            <a:r>
              <a:rPr lang="en-US" dirty="0"/>
              <a:t>: hierarchical structure into which nodes are organized</a:t>
            </a:r>
          </a:p>
          <a:p>
            <a:pPr lvl="1"/>
            <a:r>
              <a:rPr lang="en-US" dirty="0"/>
              <a:t>Nodes have familial relationships, e.g., parent to child, siblings (children of one parent)</a:t>
            </a:r>
          </a:p>
          <a:p>
            <a:pPr lvl="1"/>
            <a:r>
              <a:rPr lang="en-US" b="1" dirty="0">
                <a:solidFill>
                  <a:srgbClr val="004A78"/>
                </a:solidFill>
              </a:rPr>
              <a:t>Root node</a:t>
            </a:r>
            <a:r>
              <a:rPr lang="en-US" dirty="0"/>
              <a:t>: the parent node at the top of the node tree</a:t>
            </a:r>
          </a:p>
          <a:p>
            <a:pPr lvl="1"/>
            <a:r>
              <a:rPr lang="en-US" dirty="0"/>
              <a:t>Nodes can be referenced by familial relationships using JavaScript properties</a:t>
            </a:r>
          </a:p>
        </p:txBody>
      </p:sp>
    </p:spTree>
    <p:extLst>
      <p:ext uri="{BB962C8B-B14F-4D97-AF65-F5344CB8AC3E}">
        <p14:creationId xmlns:p14="http://schemas.microsoft.com/office/powerpoint/2010/main" val="1094797859"/>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Accessible_PPT_Template_Cengage</Template>
  <TotalTime>0</TotalTime>
  <Words>3904</Words>
  <Application>Microsoft Office PowerPoint</Application>
  <PresentationFormat>Widescreen</PresentationFormat>
  <Paragraphs>307</Paragraphs>
  <Slides>56</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arial</vt:lpstr>
      <vt:lpstr>Calibri</vt:lpstr>
      <vt:lpstr>Courier New</vt:lpstr>
      <vt:lpstr>Helvetica</vt:lpstr>
      <vt:lpstr>Open Sans</vt:lpstr>
      <vt:lpstr>Summer Font</vt:lpstr>
      <vt:lpstr>Office Theme</vt:lpstr>
      <vt:lpstr>JavaScript for Web Warriors, 7e  Chapter 5: Creating a Web App Using the Document Object Model</vt:lpstr>
      <vt:lpstr>Chapter Objectives (1 of 2)</vt:lpstr>
      <vt:lpstr>Chapter Objectives (2 of 2)</vt:lpstr>
      <vt:lpstr>Designing a Web App (1 of 4)</vt:lpstr>
      <vt:lpstr>Designing a Web App (2 of 4)</vt:lpstr>
      <vt:lpstr>Designing a Web App (3 of 4)</vt:lpstr>
      <vt:lpstr>Designing a Web App (4 of 4)</vt:lpstr>
      <vt:lpstr>Introducing Nodes (1 of 17)</vt:lpstr>
      <vt:lpstr>Introducing Nodes (2 of 17)</vt:lpstr>
      <vt:lpstr>Introducing Nodes (3 of 17)</vt:lpstr>
      <vt:lpstr>Introducing Nodes (4 of 17)</vt:lpstr>
      <vt:lpstr>Introducing Nodes (5 of 17)</vt:lpstr>
      <vt:lpstr>Introducing Nodes (6 of 17)</vt:lpstr>
      <vt:lpstr>Introducing Nodes (7 of 17)</vt:lpstr>
      <vt:lpstr>Introducing Nodes (8 of 17)</vt:lpstr>
      <vt:lpstr>Introducing Nodes (9 of 17)</vt:lpstr>
      <vt:lpstr>Introducing Nodes (10 of 17)</vt:lpstr>
      <vt:lpstr>Introducing Nodes (11 of 17)</vt:lpstr>
      <vt:lpstr>Introducing Nodes (12 of 17)</vt:lpstr>
      <vt:lpstr>Introducing Nodes (13 of 17)</vt:lpstr>
      <vt:lpstr>Introducing Nodes (14 of 17)</vt:lpstr>
      <vt:lpstr>Introducing Nodes (15 of 17)</vt:lpstr>
      <vt:lpstr>Introducing Nodes (16 of 17)</vt:lpstr>
      <vt:lpstr>Introducing Nodes (17 of 17)</vt:lpstr>
      <vt:lpstr>Restructuring a Node Tree (1 of 8)</vt:lpstr>
      <vt:lpstr>Restructuring a Node Tree (2 of 8)</vt:lpstr>
      <vt:lpstr>Restructuring a Node Tree (3 of 8)</vt:lpstr>
      <vt:lpstr>Restructuring a Node Tree (4 of 8)</vt:lpstr>
      <vt:lpstr>Restructuring a Node Tree (5 of 8)</vt:lpstr>
      <vt:lpstr>Restructuring a Node Tree (6 of 8)</vt:lpstr>
      <vt:lpstr>Restructuring a Node Tree (7 of 8)</vt:lpstr>
      <vt:lpstr>Restructuring a Node Tree (8 of 8)</vt:lpstr>
      <vt:lpstr>Activity 5.1: Knowledge Check</vt:lpstr>
      <vt:lpstr>Activity 5.1: Knowledge Check Answers (1 of 2)</vt:lpstr>
      <vt:lpstr>Activity 5.1: Knowledge Check Answers (2 of 2)</vt:lpstr>
      <vt:lpstr>Running Timed Commands (1 of 3)</vt:lpstr>
      <vt:lpstr>Running Timed Commands (2 of 3)</vt:lpstr>
      <vt:lpstr>Running Timed Commands (3 of 3)</vt:lpstr>
      <vt:lpstr>Working with Popup Windows (1 of 4)</vt:lpstr>
      <vt:lpstr>Working with Popup Windows (2 of 4)</vt:lpstr>
      <vt:lpstr>Working with Popup Windows (3 of 4)</vt:lpstr>
      <vt:lpstr>Working with Popup Windows (4 of 4)</vt:lpstr>
      <vt:lpstr>Creating an Overlay (1 of 7)</vt:lpstr>
      <vt:lpstr>Creating an Overlay (2 of 7)</vt:lpstr>
      <vt:lpstr>Creating an Overlay (3 of 7)</vt:lpstr>
      <vt:lpstr>Creating an Overlay (4 of 7)</vt:lpstr>
      <vt:lpstr>Creating an Overlay (5 of 7)</vt:lpstr>
      <vt:lpstr>Creating an Overlay (6 of 7)</vt:lpstr>
      <vt:lpstr>Creating an Overlay (7 of 7)</vt:lpstr>
      <vt:lpstr>Activity 5.2: Think, Pair, and Share</vt:lpstr>
      <vt:lpstr>Exploring the Browser Object Model (1 of 3)</vt:lpstr>
      <vt:lpstr>Exploring the Browser Object Model (2 of 3)</vt:lpstr>
      <vt:lpstr>Exploring the Browser Object Model (3 of 3)</vt:lpstr>
      <vt:lpstr>Activity 5.3: Discussion Questions</vt:lpstr>
      <vt:lpstr>Self-Assessment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2021-06-16T16:01:50Z</dcterms:created>
  <dcterms:modified xsi:type="dcterms:W3CDTF">2021-07-30T17:54:42Z</dcterms:modified>
</cp:coreProperties>
</file>